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58" r:id="rId62"/>
    <p:sldId id="377" r:id="rId63"/>
    <p:sldId id="317" r:id="rId64"/>
    <p:sldId id="318" r:id="rId65"/>
    <p:sldId id="319" r:id="rId66"/>
    <p:sldId id="320" r:id="rId67"/>
    <p:sldId id="321" r:id="rId68"/>
    <p:sldId id="322" r:id="rId69"/>
    <p:sldId id="360" r:id="rId70"/>
    <p:sldId id="323" r:id="rId71"/>
    <p:sldId id="324" r:id="rId72"/>
    <p:sldId id="325" r:id="rId73"/>
    <p:sldId id="326" r:id="rId74"/>
    <p:sldId id="378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79" r:id="rId83"/>
    <p:sldId id="380" r:id="rId84"/>
    <p:sldId id="381" r:id="rId85"/>
    <p:sldId id="357" r:id="rId86"/>
    <p:sldId id="359" r:id="rId87"/>
    <p:sldId id="361" r:id="rId88"/>
    <p:sldId id="362" r:id="rId89"/>
    <p:sldId id="363" r:id="rId90"/>
    <p:sldId id="382" r:id="rId91"/>
    <p:sldId id="335" r:id="rId92"/>
    <p:sldId id="336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73" r:id="rId103"/>
    <p:sldId id="374" r:id="rId104"/>
    <p:sldId id="375" r:id="rId105"/>
    <p:sldId id="376" r:id="rId106"/>
    <p:sldId id="347" r:id="rId107"/>
    <p:sldId id="348" r:id="rId108"/>
    <p:sldId id="349" r:id="rId109"/>
    <p:sldId id="350" r:id="rId110"/>
    <p:sldId id="351" r:id="rId111"/>
    <p:sldId id="352" r:id="rId112"/>
    <p:sldId id="353" r:id="rId113"/>
    <p:sldId id="354" r:id="rId1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5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37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4" Type="http://schemas.openxmlformats.org/officeDocument/2006/relationships/image" Target="../media/image10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7" Type="http://schemas.openxmlformats.org/officeDocument/2006/relationships/image" Target="../media/image116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6" Type="http://schemas.openxmlformats.org/officeDocument/2006/relationships/image" Target="../media/image115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7" Type="http://schemas.openxmlformats.org/officeDocument/2006/relationships/image" Target="../media/image123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22.wmf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7" Type="http://schemas.openxmlformats.org/officeDocument/2006/relationships/image" Target="../media/image130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4" Type="http://schemas.openxmlformats.org/officeDocument/2006/relationships/image" Target="../media/image12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78934DC2-F5CF-4D93-ABCE-6DBF828E71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6F2A3C0-D81D-415F-AE01-201BF8E634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2FCF68-6EF4-43EC-B0A3-3AD7571A9E94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FF66D5AF-8C6E-4D81-867A-B8C1FD7C86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529699FA-F95D-40DE-83DF-05D163A87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264FC22-A360-49A0-8079-7E01104CFB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C38CA8B-7D20-46FE-B79C-2E42419BB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D0A275-BE67-4BC7-B867-66BEC4619C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173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xmlns="" id="{EF5AB13F-6D1C-41E5-B212-04982A438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9066BD-EB65-41D6-84CB-570594679F1A}" type="slidenum">
              <a:rPr lang="ru-RU" altLang="ru-RU">
                <a:latin typeface="Arial" panose="020B0604020202020204" pitchFamily="34" charset="0"/>
              </a:rPr>
              <a:pPr eaLnBrk="1" hangingPunct="1"/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xmlns="" id="{F3ECBAD1-F5A1-49B2-8BF0-05F77B01E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xmlns="" id="{F51B9D48-B3F2-4F9A-B973-AF510091F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xmlns="" id="{0244778F-C5B0-40AB-909D-454B588D73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E791D5-EFDD-43FC-AF01-B3F45DEAB81E}" type="slidenum">
              <a:rPr lang="ru-RU" altLang="ru-RU">
                <a:latin typeface="Arial" panose="020B0604020202020204" pitchFamily="34" charset="0"/>
              </a:rPr>
              <a:pPr eaLnBrk="1" hangingPunct="1"/>
              <a:t>23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xmlns="" id="{41816DA6-A2DF-4C71-B364-4400424F0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xmlns="" id="{6939DC52-C906-48C1-8181-F4B130BB6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xmlns="" id="{486E7D30-A5FE-4333-9130-8B7A3827A2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F0AD14-DA89-44C0-8A0F-8C2DE53295A4}" type="slidenum">
              <a:rPr lang="ru-RU" altLang="ru-RU">
                <a:latin typeface="Arial" panose="020B0604020202020204" pitchFamily="34" charset="0"/>
              </a:rPr>
              <a:pPr eaLnBrk="1" hangingPunct="1"/>
              <a:t>25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xmlns="" id="{B8446677-1A15-4AA2-AFBD-8F354B71CA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xmlns="" id="{76E4F735-BC74-415C-A42D-3D66E858E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xmlns="" id="{6D914D52-5EEB-4177-9534-F6F240EEA7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2F3960-1C79-46A9-9A00-645F357391CC}" type="slidenum">
              <a:rPr lang="ru-RU" altLang="ru-RU">
                <a:latin typeface="Arial" panose="020B0604020202020204" pitchFamily="34" charset="0"/>
              </a:rPr>
              <a:pPr eaLnBrk="1" hangingPunct="1"/>
              <a:t>27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xmlns="" id="{27959D60-1654-42D7-B180-B1B4296F97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xmlns="" id="{B61060AD-EE6D-4E81-BFBE-96BDB2F2D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xmlns="" id="{A6B43765-5E47-4C70-BE7D-769E395EE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43597E-06B2-4521-A31E-D8586ECC97BA}" type="slidenum">
              <a:rPr lang="ru-RU" altLang="ru-RU">
                <a:latin typeface="Arial" panose="020B0604020202020204" pitchFamily="34" charset="0"/>
              </a:rPr>
              <a:pPr eaLnBrk="1" hangingPunct="1"/>
              <a:t>30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xmlns="" id="{0B891EAB-FF55-445B-B5E0-454A626E09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xmlns="" id="{6AE64B75-9BB7-46F3-B2EA-4B42DACA4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xmlns="" id="{D534BE7D-BF40-4E7C-8863-CF0132DC88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F545AD-1110-4673-A574-04375900BE29}" type="slidenum">
              <a:rPr lang="ru-RU" altLang="ru-RU">
                <a:latin typeface="Arial" panose="020B0604020202020204" pitchFamily="34" charset="0"/>
              </a:rPr>
              <a:pPr eaLnBrk="1" hangingPunct="1"/>
              <a:t>32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xmlns="" id="{B7CD2B61-06F7-454A-822C-8163F45302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xmlns="" id="{827C3D62-1E32-4635-89C3-F1B893F0A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xmlns="" id="{ABB0D6A3-706B-4059-95EF-B045E8E5A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0282DF-F84F-44D2-946E-63061FA66049}" type="slidenum">
              <a:rPr lang="ru-RU" altLang="ru-RU">
                <a:latin typeface="Arial" panose="020B0604020202020204" pitchFamily="34" charset="0"/>
              </a:rPr>
              <a:pPr eaLnBrk="1" hangingPunct="1"/>
              <a:t>37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xmlns="" id="{EF1284B2-C8B4-4192-B839-105509D5B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xmlns="" id="{9EA57709-D4EB-4A93-BF17-2ED391085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xmlns="" id="{F1DB05C7-9536-404E-9EDA-DD713DB9C1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68C1A9-C647-4498-9FC1-B76973FBA803}" type="slidenum">
              <a:rPr lang="ru-RU" altLang="ru-RU">
                <a:latin typeface="Arial" panose="020B0604020202020204" pitchFamily="34" charset="0"/>
              </a:rPr>
              <a:pPr eaLnBrk="1" hangingPunct="1"/>
              <a:t>39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xmlns="" id="{47974AB4-9047-4395-A4CB-BA2CE9F76E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xmlns="" id="{F2D97A0C-B6B3-4AFD-9D26-873144174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xmlns="" id="{81A457AA-8D19-4C64-9A77-90D5728D2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7428D3-9E6F-441C-84B8-5A6BCB828C46}" type="slidenum">
              <a:rPr lang="ru-RU" altLang="ru-RU">
                <a:latin typeface="Arial" panose="020B0604020202020204" pitchFamily="34" charset="0"/>
              </a:rPr>
              <a:pPr eaLnBrk="1" hangingPunct="1"/>
              <a:t>40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xmlns="" id="{DFDE754A-61DD-42AF-8060-DBB9B17DE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xmlns="" id="{DCA6B560-0F41-452B-A309-CC9458189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xmlns="" id="{8FD721EA-7817-4042-9476-739740685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5DEFAE-DEBF-4592-8E7A-714CBC114530}" type="slidenum">
              <a:rPr lang="ru-RU" altLang="ru-RU">
                <a:latin typeface="Arial" panose="020B0604020202020204" pitchFamily="34" charset="0"/>
              </a:rPr>
              <a:pPr eaLnBrk="1" hangingPunct="1"/>
              <a:t>41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xmlns="" id="{CB8A83AE-DB6E-4AF5-99B2-A7B961B2D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xmlns="" id="{30BB7004-63B6-4107-91E9-EAEC53707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xmlns="" id="{302FE661-85A9-4FF0-987C-3466D1D386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1618F7-BA05-4AF5-8802-C851F3F9EF86}" type="slidenum">
              <a:rPr lang="ru-RU" altLang="ru-RU">
                <a:latin typeface="Arial" panose="020B0604020202020204" pitchFamily="34" charset="0"/>
              </a:rPr>
              <a:pPr eaLnBrk="1" hangingPunct="1"/>
              <a:t>44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xmlns="" id="{AD5ECB36-9D1B-4175-9331-24F93757E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xmlns="" id="{8DA0DA06-E792-488A-B2BE-FBE408420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xmlns="" id="{460EC2AF-79DC-43EF-BECD-905345D90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3590FC-0B19-4FA9-9A0D-F0C7AD2E9FA7}" type="slidenum">
              <a:rPr lang="ru-RU" altLang="ru-RU">
                <a:latin typeface="Arial" panose="020B0604020202020204" pitchFamily="34" charset="0"/>
              </a:rPr>
              <a:pPr eaLnBrk="1" hangingPunct="1"/>
              <a:t>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xmlns="" id="{9E517F1A-BE30-4A98-B679-E536B2381D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xmlns="" id="{E4F4B3E7-BD07-4318-AE49-C59BED4B6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xmlns="" id="{449DEE96-3D32-4069-B0BF-F8CE413E4A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CA1023-714A-45FA-A7BF-DA1528C64265}" type="slidenum">
              <a:rPr lang="ru-RU" altLang="ru-RU">
                <a:latin typeface="Arial" panose="020B0604020202020204" pitchFamily="34" charset="0"/>
              </a:rPr>
              <a:pPr eaLnBrk="1" hangingPunct="1"/>
              <a:t>51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xmlns="" id="{D8ECB300-84BF-4010-A1A8-5CF3997A9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xmlns="" id="{89121999-E843-486B-A362-FB32AD99B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xmlns="" id="{60F3377B-EBAE-4028-BBC0-3157FE997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9DE8D52-E7C6-4526-B139-54E8FB520EA9}" type="slidenum">
              <a:rPr lang="ru-RU" altLang="ru-RU">
                <a:latin typeface="Arial" panose="020B0604020202020204" pitchFamily="34" charset="0"/>
              </a:rPr>
              <a:pPr eaLnBrk="1" hangingPunct="1"/>
              <a:t>55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xmlns="" id="{E606734B-F9F9-408F-9CEC-45917D2540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xmlns="" id="{E4990A5C-A648-4BA7-B43B-6A751E21A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xmlns="" id="{30AC77D7-C308-4141-9C45-EDA3C3138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2C6DE2-1876-4943-8AEC-9B1599387747}" type="slidenum">
              <a:rPr lang="ru-RU" altLang="ru-RU">
                <a:latin typeface="Arial" panose="020B0604020202020204" pitchFamily="34" charset="0"/>
              </a:rPr>
              <a:pPr eaLnBrk="1" hangingPunct="1"/>
              <a:t>56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xmlns="" id="{A1CAC7E2-B698-4B7A-8A60-89C57BAF20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xmlns="" id="{C9011F65-77CC-4C54-AC8E-072339B82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xmlns="" id="{C40B3589-6B2E-4EED-82EE-858F91388B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DF601E-535E-447D-A7B8-B3B9184F46CC}" type="slidenum">
              <a:rPr lang="ru-RU" altLang="ru-RU">
                <a:latin typeface="Arial" panose="020B0604020202020204" pitchFamily="34" charset="0"/>
              </a:rPr>
              <a:pPr eaLnBrk="1" hangingPunct="1"/>
              <a:t>57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xmlns="" id="{553F1841-D8F1-4AAE-909C-384B70C75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xmlns="" id="{52A7256E-A580-4F35-93C7-A95798BD0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xmlns="" id="{F6EBE7E8-2F2A-4C3E-B027-F6DEB46261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3A44DE-3438-45C6-A341-335FECFBA16C}" type="slidenum">
              <a:rPr lang="ru-RU" altLang="ru-RU">
                <a:latin typeface="Arial" panose="020B0604020202020204" pitchFamily="34" charset="0"/>
              </a:rPr>
              <a:pPr eaLnBrk="1" hangingPunct="1"/>
              <a:t>58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xmlns="" id="{006B1B48-239C-43F1-A0A5-78DD1D5CF7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xmlns="" id="{6AADF4BB-109D-4FE1-B8DF-D121A33C58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xmlns="" id="{1BAA9961-EBDD-47BF-AF17-1B7FE4FE1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A8E092-9048-4F04-8366-17F157FB1DC4}" type="slidenum">
              <a:rPr lang="ru-RU" altLang="ru-RU">
                <a:latin typeface="Arial" panose="020B0604020202020204" pitchFamily="34" charset="0"/>
              </a:rPr>
              <a:pPr eaLnBrk="1" hangingPunct="1"/>
              <a:t>59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xmlns="" id="{F40377AB-F72E-4F22-9A3A-3C5CF092D1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xmlns="" id="{2B805472-6A33-49A3-B99B-EEB21441B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xmlns="" id="{8A719551-9847-4526-825D-1F8CECF5E0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CC8FD3-31E5-4755-9B8E-1FD1B51EEBE3}" type="slidenum">
              <a:rPr lang="ru-RU" altLang="ru-RU">
                <a:latin typeface="Arial" panose="020B0604020202020204" pitchFamily="34" charset="0"/>
              </a:rPr>
              <a:pPr eaLnBrk="1" hangingPunct="1"/>
              <a:t>60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xmlns="" id="{87D98AEB-4523-4460-8BD3-B2088A4558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xmlns="" id="{852A4FC1-0B52-4D8E-9DE2-FB26797B4E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xmlns="" id="{09FB2EA4-20D5-474F-AE09-790F31F4CC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FA5B79-129B-41EF-8CB9-CA9FFB4A6155}" type="slidenum">
              <a:rPr lang="ru-RU" altLang="ru-RU">
                <a:latin typeface="Arial" panose="020B0604020202020204" pitchFamily="34" charset="0"/>
              </a:rPr>
              <a:pPr eaLnBrk="1" hangingPunct="1"/>
              <a:t>63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xmlns="" id="{F8E7073B-BD4E-49BB-AB75-B0EC8C0B3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xmlns="" id="{58521E4C-7800-47DA-9AD7-8F087402C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xmlns="" id="{ED305CB2-CEE6-49C4-A63D-CA58A71A04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B90DED-974D-4917-89FE-3F6DB373FD0B}" type="slidenum">
              <a:rPr lang="ru-RU" altLang="ru-RU">
                <a:latin typeface="Arial" panose="020B0604020202020204" pitchFamily="34" charset="0"/>
              </a:rPr>
              <a:pPr eaLnBrk="1" hangingPunct="1"/>
              <a:t>64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xmlns="" id="{68AFD971-1082-480A-8665-D1B8A9308A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xmlns="" id="{206F9830-C243-4EFB-B624-C29E19A95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xmlns="" id="{EF44D5E3-EB83-49D3-A00D-4F993F482F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183607E-97A7-4782-A4B7-200686203440}" type="slidenum">
              <a:rPr lang="ru-RU" altLang="ru-RU">
                <a:latin typeface="Arial" panose="020B0604020202020204" pitchFamily="34" charset="0"/>
              </a:rPr>
              <a:pPr eaLnBrk="1" hangingPunct="1"/>
              <a:t>65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xmlns="" id="{AF6D3C29-5B54-4516-BBE4-E848C7F8E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xmlns="" id="{F0C8FC36-90BB-4F6E-8343-B41DD6287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xmlns="" id="{70B8C8F7-1D45-4022-A7B1-27A0BDFAE5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BCB783-A625-444E-89CC-AEA3F607FA53}" type="slidenum">
              <a:rPr lang="ru-RU" altLang="ru-RU">
                <a:latin typeface="Arial" panose="020B0604020202020204" pitchFamily="34" charset="0"/>
              </a:rPr>
              <a:pPr eaLnBrk="1" hangingPunct="1"/>
              <a:t>4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xmlns="" id="{A34F20A9-CC65-4802-8F52-DD2A789B28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xmlns="" id="{EE1A144D-3445-4526-B875-4A8303ACD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xmlns="" id="{713B4474-0C7C-4DF0-8469-ED5E7088F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2B6A0F-109D-4F2E-818E-0D37528925F2}" type="slidenum">
              <a:rPr lang="ru-RU" altLang="ru-RU">
                <a:latin typeface="Arial" panose="020B0604020202020204" pitchFamily="34" charset="0"/>
              </a:rPr>
              <a:pPr eaLnBrk="1" hangingPunct="1"/>
              <a:t>66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xmlns="" id="{131A8B49-C4E7-4B0A-BBFE-5EF41A6B6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xmlns="" id="{719E3D24-2F5E-4652-B9A2-2CAA9346C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xmlns="" id="{55A9DE24-1C90-4E24-AAD4-6B259482F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D3B748-E730-4320-9E28-DA12C37C8175}" type="slidenum">
              <a:rPr lang="ru-RU" altLang="ru-RU">
                <a:latin typeface="Arial" panose="020B0604020202020204" pitchFamily="34" charset="0"/>
              </a:rPr>
              <a:pPr eaLnBrk="1" hangingPunct="1"/>
              <a:t>67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xmlns="" id="{2B4E0363-5D55-4847-A584-4F8130BD36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xmlns="" id="{43FE1820-725A-4F58-AEC2-79655AD49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xmlns="" id="{7EF1BF13-5983-424B-8047-4EEAE88FCE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938B3C-9955-4A1C-962B-6A25934284BC}" type="slidenum">
              <a:rPr lang="ru-RU" altLang="ru-RU">
                <a:latin typeface="Arial" panose="020B0604020202020204" pitchFamily="34" charset="0"/>
              </a:rPr>
              <a:pPr eaLnBrk="1" hangingPunct="1"/>
              <a:t>68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xmlns="" id="{545902BD-E967-4902-9CE2-DE03A2CC1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xmlns="" id="{F6968244-5705-4FC6-B19C-D8FA95549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xmlns="" id="{820A9B9F-EE28-4654-B673-3D3857559C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4993DB-D5D0-46DC-9714-6530C059E434}" type="slidenum">
              <a:rPr lang="ru-RU" altLang="ru-RU">
                <a:latin typeface="Arial" panose="020B0604020202020204" pitchFamily="34" charset="0"/>
              </a:rPr>
              <a:pPr eaLnBrk="1" hangingPunct="1"/>
              <a:t>70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xmlns="" id="{B57C7A57-BF75-4E99-AF06-59C1D18EEF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xmlns="" id="{44CA7832-D5A8-4EE9-B436-6C798A83E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xmlns="" id="{9C34CE09-9314-4678-B5A2-F35B7187B3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13E978-1D1C-4AC1-B9EE-1AF2B814A7E2}" type="slidenum">
              <a:rPr lang="ru-RU" altLang="ru-RU">
                <a:latin typeface="Arial" panose="020B0604020202020204" pitchFamily="34" charset="0"/>
              </a:rPr>
              <a:pPr eaLnBrk="1" hangingPunct="1"/>
              <a:t>72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xmlns="" id="{2E674ED3-3B14-4EAA-BB6A-A13C83B8EB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xmlns="" id="{24AC7A04-DECB-43B3-A0A1-81E09C690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>
            <a:extLst>
              <a:ext uri="{FF2B5EF4-FFF2-40B4-BE49-F238E27FC236}">
                <a16:creationId xmlns:a16="http://schemas.microsoft.com/office/drawing/2014/main" xmlns="" id="{CFF734B6-7D42-4714-88B4-111BE60CB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5758D4-9070-4829-A943-342EC84AFFC1}" type="slidenum">
              <a:rPr lang="ru-RU" altLang="ru-RU">
                <a:latin typeface="Arial" panose="020B0604020202020204" pitchFamily="34" charset="0"/>
              </a:rPr>
              <a:pPr eaLnBrk="1" hangingPunct="1"/>
              <a:t>73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xmlns="" id="{2C879711-F788-468B-9D4A-8898907F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xmlns="" id="{B09E55BE-780B-403A-812F-46BC7CC2D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xmlns="" id="{8989B2A6-35EB-4C9B-83A0-CC347A50EC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D8F172-3262-4C32-B744-1A4838A4FE14}" type="slidenum">
              <a:rPr lang="ru-RU" altLang="ru-RU">
                <a:latin typeface="Arial" panose="020B0604020202020204" pitchFamily="34" charset="0"/>
              </a:rPr>
              <a:pPr eaLnBrk="1" hangingPunct="1"/>
              <a:t>75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xmlns="" id="{630D17C9-B456-42FC-98D0-CAF9C81FC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xmlns="" id="{F6907684-7B39-4BCB-A347-9E6C35415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xmlns="" id="{FD9FE488-44D9-4F92-B9FD-60BC35A34F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4627CC-7C6E-4604-9A06-3035AAD5DCBA}" type="slidenum">
              <a:rPr lang="ru-RU" altLang="ru-RU"/>
              <a:pPr eaLnBrk="1" hangingPunct="1"/>
              <a:t>85</a:t>
            </a:fld>
            <a:endParaRPr lang="ru-RU" altLang="ru-RU"/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xmlns="" id="{0B590D69-7C9C-48DD-A560-CB6D207736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xmlns="" id="{06868E8B-6AED-4F33-A2BA-050D8F25D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xmlns="" id="{AEBDEE2F-CB43-487B-B708-CAF2D965DB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C18D38-A5AD-4465-ACAB-17C271FBB7D9}" type="slidenum">
              <a:rPr lang="ru-RU" altLang="ru-RU"/>
              <a:pPr eaLnBrk="1" hangingPunct="1"/>
              <a:t>86</a:t>
            </a:fld>
            <a:endParaRPr lang="ru-RU" altLang="ru-RU"/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xmlns="" id="{38BA7D2D-7748-4535-B8F8-7B00AD869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xmlns="" id="{21C4D732-E42F-49AB-985E-33DB35556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xmlns="" id="{24DCBB21-5B70-49FD-A7CA-4A6A86A67E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E433E5-5585-45ED-BFC7-EFB9EA3CE7D6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xmlns="" id="{1EA7D95F-3DF8-425B-B93F-481F43B15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xmlns="" id="{E64277B9-A5F1-4F8E-84DD-D12337889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xmlns="" id="{3FF53B05-584A-4CA6-9645-DAD9384A57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F30271-1AE2-46CE-BB83-5E4988D7A30B}" type="slidenum">
              <a:rPr lang="ru-RU" altLang="ru-RU">
                <a:latin typeface="Arial" panose="020B0604020202020204" pitchFamily="34" charset="0"/>
              </a:rPr>
              <a:pPr eaLnBrk="1" hangingPunct="1"/>
              <a:t>12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xmlns="" id="{E22EAD78-AA8F-432B-88BB-5C32671AA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xmlns="" id="{C60BA6A2-CAA9-463B-99FE-B36E48BAC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xmlns="" id="{428E4DD4-300B-4FFD-8A55-497C81D822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88CF7D-6B7C-4294-9348-9BDDDC89C8BB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94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xmlns="" id="{5E9328A9-C0B1-4596-9656-77FCF937DB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xmlns="" id="{BB0D967A-6606-4744-8284-378943647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xmlns="" id="{AF5C5986-7179-4A7C-9E24-11395E915E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5A8AB43-55B5-45C1-A740-8CCAAB5F87BC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xmlns="" id="{613DFF2F-2BDF-448E-82D4-3B17D0E9C7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xmlns="" id="{28004041-899F-4653-B588-C7212F205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xmlns="" id="{546BBEE8-A09A-4E72-8996-DC51C8C373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CCA429-44B7-45CE-9F36-4192A475D2A0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96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xmlns="" id="{3401E903-968C-402A-80D9-D01ACA0858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xmlns="" id="{C33189C6-CA78-4126-A949-BE8CE6BB7D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xmlns="" id="{4ECE7730-685C-4E6F-AAF1-9DE9FB7E14D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53F4A0-586D-4E65-B617-683C13D3D92D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xmlns="" id="{8883F58B-55CE-4FE3-B412-737297002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xmlns="" id="{437FB7FF-FDAA-4FED-B01E-BC5A9D3DE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xmlns="" id="{911FD2F9-E6F8-49EF-B2E4-5F5E9A4EC3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687C73-A430-4E7A-872B-5BC38D0F5F19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98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xmlns="" id="{EAFAFF74-D3E9-4E35-AF81-1AB99DCFC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xmlns="" id="{8388A23F-EB70-4DFB-A276-9180E932C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xmlns="" id="{C9DFA688-CDC8-425F-8BE1-93B1ED130A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E0F778-C7BA-4102-88D9-125B7F6D5C9E}" type="slidenum">
              <a:rPr lang="ru-RU" altLang="ru-RU">
                <a:latin typeface="Arial" panose="020B0604020202020204" pitchFamily="34" charset="0"/>
              </a:rPr>
              <a:pPr eaLnBrk="1" hangingPunct="1"/>
              <a:t>15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xmlns="" id="{6AEC2662-74A8-477B-B6CB-8490292BFF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xmlns="" id="{DFCAB37D-D55B-4EB1-A39C-384846F54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xmlns="" id="{9D3DD171-C375-40D8-AF6E-AB16214D4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D34045F-07C4-4817-B5CF-A0CA1086C519}" type="slidenum">
              <a:rPr lang="ru-RU" altLang="ru-RU">
                <a:latin typeface="Arial" panose="020B0604020202020204" pitchFamily="34" charset="0"/>
              </a:rPr>
              <a:pPr eaLnBrk="1" hangingPunct="1"/>
              <a:t>17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xmlns="" id="{844E48D2-301F-4D3A-B282-70776491D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xmlns="" id="{E310F260-8830-4092-A529-8C88DF1F1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xmlns="" id="{7226881A-0E40-40B1-A497-36AE456E7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5BD93F-0064-492A-A8AB-04E86936C764}" type="slidenum">
              <a:rPr lang="ru-RU" altLang="ru-RU">
                <a:latin typeface="Arial" panose="020B0604020202020204" pitchFamily="34" charset="0"/>
              </a:rPr>
              <a:pPr eaLnBrk="1" hangingPunct="1"/>
              <a:t>19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xmlns="" id="{4019DD9D-25F3-4759-968C-D367D6C2D8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xmlns="" id="{E546C147-1FB9-4074-84E6-E8CBB0D04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xmlns="" id="{4A6415CE-8D07-435A-A04C-144F2606B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DA8713-9418-416B-8EF1-FC8006BA2EAB}" type="slidenum">
              <a:rPr lang="ru-RU" altLang="ru-RU">
                <a:latin typeface="Arial" panose="020B0604020202020204" pitchFamily="34" charset="0"/>
              </a:rPr>
              <a:pPr eaLnBrk="1" hangingPunct="1"/>
              <a:t>20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xmlns="" id="{68E8E632-E00A-4A8D-AEC0-AE2C90006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xmlns="" id="{8D3603C1-2B99-4EE2-A4C5-1712A1E56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xmlns="" id="{B59AE9B9-0F50-488C-B259-E1B436A90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94D48B-B0E7-4286-9FFD-A27678A78AF0}" type="slidenum">
              <a:rPr lang="ru-RU" altLang="ru-RU">
                <a:latin typeface="Arial" panose="020B0604020202020204" pitchFamily="34" charset="0"/>
              </a:rPr>
              <a:pPr eaLnBrk="1" hangingPunct="1"/>
              <a:t>21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xmlns="" id="{6E714A8A-5E0C-47C0-8C49-CB1C19125B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xmlns="" id="{E05904BC-3746-44B3-A21D-F6308C05D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B570CD-7B9A-40AE-BB1A-467698AD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7F8D-302C-4EF9-AD59-9ECD770442A2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2E3D34-069E-4C21-900D-3D0A6644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4EC320-CA1C-4A44-865B-24F65F39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2DA89-4D32-4961-A0D5-E86FA12877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901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7BC81E-A16C-4BED-BA63-7F2F0EF0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A7299-FF28-42A0-B966-F91E63154CD0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EA8DC4-214A-4CC3-A7E2-8A8F7E79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C8287BB-440E-4F77-AF50-C3818354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E3FA2-9B37-43D8-8EEC-5B670ACC50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00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BE89BD-B21E-465A-AD3A-DEA6D6A8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D93F-EE3A-492B-8010-095807DD9CC0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8C5654-8520-4860-9893-DC3F65D7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4902EA-7069-4734-9723-EA62B9F2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F8DE8-56E4-40E0-9083-33662F5F63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519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58562C-F20F-4227-83C8-24156114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5F5AE-646C-49B6-84F6-F4E60A4BF669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12F878-DA13-4CFD-A06F-87D67EF2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B4D382-BDDD-47AF-B39F-7542AC853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90CEC-C523-434C-8796-CE3AB6F5E7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402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19F8FC-BEAE-4915-87AC-A4F817B7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E6E1F-8696-46F2-BCEA-85B86818EE57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7B1C011-01FC-4F5B-B281-1A5E058B2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2DF804-9CA3-40A9-A8F2-DD724A6C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68884-0DD0-4192-AB61-BCF604B140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96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96D9789E-7CA2-4CCC-BDC7-C0C4EACC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CE81A-5718-44E1-A430-8426840C26EA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CEE35D7-A7F3-49B3-A286-5DE7644D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CB1B032A-9981-4D9C-81C1-9AE27D00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2081E-E2C2-4518-B30C-2BBBF4F205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930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6ADAA03A-7B41-441E-8909-73B336D9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A12E8-E292-4C3A-A7C5-0F2C25499506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70E63913-8137-48ED-8203-19DB7ED6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AE1CB64A-A57D-4CDC-8BDF-63E92017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E0692-02C6-4A8C-8C61-75361DA900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302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FBE86178-F20D-4544-AB2B-86BD06DE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6AC7D-9FD3-43DC-8F1F-6D29E18CC944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6663CD9C-87F0-4A3E-9792-87ADF9FE5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CC3D76EE-43EF-4CB7-9890-6FA9FB26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34A24-933D-46C2-B4AC-2FC04749D4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358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ED20BE03-2A02-4C82-B873-087D3AA3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3B279-19DF-400D-8FBA-D5D4B9B2E45D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F8467E7F-11C6-42F6-BB0C-32213738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017157CA-0B60-4276-B1FA-6F33DDF3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9A38B-A432-4FCF-8E3D-A7D2A7BB92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831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0084D591-BABE-485C-989E-FBB9087C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03C0-B0C6-4FEB-9E40-9A1E387071B9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2DF89334-9CBF-48CF-9A3F-F559D4C9B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002C3747-8A3B-4665-9F69-185FD5D6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91644-3B0C-4559-9934-27CE086EFF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570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B7AFA4C8-D454-42A3-97F5-9F11A02A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04B0-BD53-4B43-8666-CC8C0EC486F9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1112D72-EB34-420F-AE05-A329DB86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E7F0C04F-0D35-4440-8F2B-03F83E00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9B727-D00B-4BAD-A299-80A7FC70DD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055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1DCBC06C-5C01-4764-B2C2-02A260B0FF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F3122E83-0C3C-435B-860F-380A4AC36F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B096B1-E3C5-408E-B94D-5D38A55CD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AE1CFD-B55F-4E01-AD11-0C9C4168DCDB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029ABA-6013-4BC2-B905-F7AF768CA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723D24-185B-4F77-9417-321FF1651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763BC47-C050-4701-8D4F-6E7C447941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http://wiki.web.ru/images/thumb/f/f2/Belov2.jpg/230px-Belov2.jpg" TargetMode="External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http://www.rbyoga.ru/book_author/author913.jpg" TargetMode="External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wm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wmf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image" Target="../media/image56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wmf"/><Relationship Id="rId11" Type="http://schemas.openxmlformats.org/officeDocument/2006/relationships/image" Target="../media/image55.wmf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52.wmf"/><Relationship Id="rId9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20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6.jpe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1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mylektsii.ru/3-114775.html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26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8.png"/><Relationship Id="rId5" Type="http://schemas.openxmlformats.org/officeDocument/2006/relationships/image" Target="../media/image99.png"/><Relationship Id="rId4" Type="http://schemas.openxmlformats.org/officeDocument/2006/relationships/oleObject" Target="../embeddings/oleObject30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00.w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104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35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05.w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09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6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113.wmf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115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13" Type="http://schemas.openxmlformats.org/officeDocument/2006/relationships/oleObject" Target="../embeddings/oleObject51.bin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12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3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8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120.wmf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122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128.wmf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25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13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9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27.wmf"/><Relationship Id="rId5" Type="http://schemas.openxmlformats.org/officeDocument/2006/relationships/image" Target="../media/image124.wmf"/><Relationship Id="rId15" Type="http://schemas.openxmlformats.org/officeDocument/2006/relationships/image" Target="../media/image129.w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126.wmf"/><Relationship Id="rId14" Type="http://schemas.openxmlformats.org/officeDocument/2006/relationships/oleObject" Target="../embeddings/oleObject58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46.jpeg"/><Relationship Id="rId4" Type="http://schemas.openxmlformats.org/officeDocument/2006/relationships/hyperlink" Target="http://ru.wikipedia.org/wiki/%D0%A4%D0%B0%D0%B9%D0%BB:Fourier2.jpg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Wilhelm_Conrad_R%C3%B6ntgen_(1845--1923)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4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5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>
            <a:extLst>
              <a:ext uri="{FF2B5EF4-FFF2-40B4-BE49-F238E27FC236}">
                <a16:creationId xmlns:a16="http://schemas.microsoft.com/office/drawing/2014/main" xmlns="" id="{EF4D6E79-74D9-4D5D-A0A1-6FB29432F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3238"/>
            <a:ext cx="8748713" cy="280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CC"/>
                </a:solidFill>
                <a:latin typeface="Arial" panose="020B0604020202020204" pitchFamily="34" charset="0"/>
              </a:rPr>
              <a:t>Рентгеновская топография (рентгеновская дифракционная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CC"/>
                </a:solidFill>
                <a:latin typeface="Arial" panose="020B0604020202020204" pitchFamily="34" charset="0"/>
              </a:rPr>
              <a:t>микроскопия) </a:t>
            </a:r>
          </a:p>
        </p:txBody>
      </p:sp>
      <p:sp>
        <p:nvSpPr>
          <p:cNvPr id="2051" name="Text Box 11">
            <a:extLst>
              <a:ext uri="{FF2B5EF4-FFF2-40B4-BE49-F238E27FC236}">
                <a16:creationId xmlns:a16="http://schemas.microsoft.com/office/drawing/2014/main" xmlns="" id="{23C1625F-866F-45FF-A5F5-C37EED9F5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445125"/>
            <a:ext cx="27844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accent2"/>
                </a:solidFill>
                <a:latin typeface="Times New Roman" panose="02020603050405020304" pitchFamily="18" charset="0"/>
              </a:rPr>
              <a:t>Проф., дфмн Суворов Э.В.</a:t>
            </a:r>
            <a:endParaRPr lang="ru-RU" altLang="ru-RU" sz="1800">
              <a:latin typeface="Times New Roman" panose="02020603050405020304" pitchFamily="18" charset="0"/>
            </a:endParaRPr>
          </a:p>
        </p:txBody>
      </p:sp>
      <p:graphicFrame>
        <p:nvGraphicFramePr>
          <p:cNvPr id="2052" name="Object 12">
            <a:extLst>
              <a:ext uri="{FF2B5EF4-FFF2-40B4-BE49-F238E27FC236}">
                <a16:creationId xmlns:a16="http://schemas.microsoft.com/office/drawing/2014/main" xmlns="" id="{6019282B-D90E-4CA9-8F49-ABEBC62635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0" y="617220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Документ" r:id="rId4" imgW="533400" imgH="547116" progId="Word.Document.8">
                  <p:embed/>
                </p:oleObj>
              </mc:Choice>
              <mc:Fallback>
                <p:oleObj name="Документ" r:id="rId4" imgW="533400" imgH="547116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617220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13">
            <a:extLst>
              <a:ext uri="{FF2B5EF4-FFF2-40B4-BE49-F238E27FC236}">
                <a16:creationId xmlns:a16="http://schemas.microsoft.com/office/drawing/2014/main" xmlns="" id="{849FF7CF-478E-40A5-8C38-339B7181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172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</a:rPr>
              <a:t>ИНСТИТУТ ФИЗИКИ ТВЕРДОГО ТЕЛА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</a:rPr>
              <a:t>РОССИЙСКОЙ АКАДЕМИИ НАУК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xmlns="" id="{C3F6A0BB-E6E4-4FEC-9D55-CC0020D30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565400"/>
            <a:ext cx="6911975" cy="144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Схема топографии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по Бергу-Барретту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upload.wikimedia.org/wikipedia/commons/b/b9/Steve_Jobs_Headshot_2010-CROP.jpg">
            <a:extLst>
              <a:ext uri="{FF2B5EF4-FFF2-40B4-BE49-F238E27FC236}">
                <a16:creationId xmlns:a16="http://schemas.microsoft.com/office/drawing/2014/main" xmlns="" id="{5072685B-0191-4C1E-8F47-316B5658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981075"/>
            <a:ext cx="58864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Прямоугольник 1">
            <a:extLst>
              <a:ext uri="{FF2B5EF4-FFF2-40B4-BE49-F238E27FC236}">
                <a16:creationId xmlns:a16="http://schemas.microsoft.com/office/drawing/2014/main" xmlns="" id="{3F6A9D70-B960-4128-AF98-5EE79FE69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8575"/>
            <a:ext cx="6854825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0033CC"/>
                </a:solidFill>
                <a:latin typeface="Arial" panose="020B0604020202020204" pitchFamily="34" charset="0"/>
              </a:rPr>
              <a:t>Стив Джобс</a:t>
            </a:r>
            <a:r>
              <a:rPr lang="en-US" altLang="ru-RU" sz="440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ru-RU" altLang="ru-RU" sz="4400">
                <a:solidFill>
                  <a:srgbClr val="0033CC"/>
                </a:solidFill>
                <a:latin typeface="Arial" panose="020B0604020202020204" pitchFamily="34" charset="0"/>
              </a:rPr>
              <a:t>(</a:t>
            </a:r>
            <a:r>
              <a:rPr lang="en-US" altLang="ru-RU" sz="4400">
                <a:solidFill>
                  <a:srgbClr val="0033CC"/>
                </a:solidFill>
                <a:latin typeface="Arial" panose="020B0604020202020204" pitchFamily="34" charset="0"/>
              </a:rPr>
              <a:t>1955-2011</a:t>
            </a:r>
            <a:r>
              <a:rPr lang="ru-RU" altLang="ru-RU" sz="4400">
                <a:solidFill>
                  <a:srgbClr val="0033CC"/>
                </a:solidFill>
                <a:latin typeface="Arial" panose="020B0604020202020204" pitchFamily="34" charset="0"/>
              </a:rPr>
              <a:t>) </a:t>
            </a:r>
            <a:endParaRPr lang="ru-RU" altLang="ru-RU" sz="44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wiki.web.ru/images/thumb/f/f2/Belov2.jpg/230px-Belov2.jpg">
            <a:extLst>
              <a:ext uri="{FF2B5EF4-FFF2-40B4-BE49-F238E27FC236}">
                <a16:creationId xmlns:a16="http://schemas.microsoft.com/office/drawing/2014/main" xmlns="" id="{A3D55DEC-DE63-49CF-99C6-77DC4D5F0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2575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xmlns="" id="{3050CA65-12D6-4B74-9E11-D8D98661A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692150"/>
            <a:ext cx="5724525" cy="563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Николай Васильевич Бело’в (1891 - 1982) – Советский, Российский кристаллограф и геохимик, академик АН СССР (1953). Фундаментальные труды - по теории плотнейшей упаковки в кристаллах, кристаллохимии силикатов, методам расшифровки структур минералов. Под руководством Н. В. Белова выяснена структура свыше 100 силикатов и их аналогов. Им выведена 1651 группа антисимметрии, разработан и применен ряд прямых методов расшифровки структур. Структуры более чем 500 кристаллических веществ (в том числе более 200 минералов) были изучены под научным руководством Н.В.Белова. Именем Белова Н.В. назван минерал беловит</a:t>
            </a:r>
            <a:r>
              <a:rPr lang="en-US" altLang="ru-RU" sz="2000">
                <a:solidFill>
                  <a:srgbClr val="3333FF"/>
                </a:solidFill>
                <a:latin typeface="Arial" panose="020B0604020202020204" pitchFamily="34" charset="0"/>
              </a:rPr>
              <a:t>.</a:t>
            </a:r>
            <a:endParaRPr lang="ru-RU" altLang="ru-RU" sz="200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Бокий Г. Б.">
            <a:extLst>
              <a:ext uri="{FF2B5EF4-FFF2-40B4-BE49-F238E27FC236}">
                <a16:creationId xmlns:a16="http://schemas.microsoft.com/office/drawing/2014/main" xmlns="" id="{83AB0360-169B-4D49-9B96-82E439400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196975"/>
            <a:ext cx="3241675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A64F3361-EDEA-45AB-B40A-FCF386432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475" y="404813"/>
            <a:ext cx="5851525" cy="624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Бокий Георгий Борисович  (1909-2001</a:t>
            </a:r>
            <a:r>
              <a:rPr lang="en-US" altLang="ru-RU" sz="2000">
                <a:solidFill>
                  <a:srgbClr val="3333FF"/>
                </a:solidFill>
                <a:latin typeface="Arial" panose="020B0604020202020204" pitchFamily="34" charset="0"/>
              </a:rPr>
              <a:t>)</a:t>
            </a: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, [С.-Петербург], советский кристаллограф и кристаллохимик, член-корреспондент АН СССР (1958). Окончил Ленинградский горный институт в 1930. В 1930—58 работал в Институте общей и неорганической химии АН СССР. В 1939—1963 преподавал в МГУ (с 1944 — профессор). С 1963 работает в институте радиоэлектроники АН СССР. Он был крупным организатором науки, состоял членом комиссий АН СССР по развитию академических филиалов, входил в состав Национального комитета советских кристаллографов (1954-1997 гг., с 1958 г. - заместитель председателя), в 1969-1990 гг. - член Научного совета ГКНТ СМ СССР по проблеме «Сверхтвердые синтетические и природные материалы» (с 1983 г. - заместитель председателя), председатель секции НС ГКНТ по природным алмазам.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 descr="Китайгородский Александр И.">
            <a:extLst>
              <a:ext uri="{FF2B5EF4-FFF2-40B4-BE49-F238E27FC236}">
                <a16:creationId xmlns:a16="http://schemas.microsoft.com/office/drawing/2014/main" xmlns="" id="{0B59109A-F825-49F8-9208-983A4C09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344613"/>
            <a:ext cx="36766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Text Box 5">
            <a:extLst>
              <a:ext uri="{FF2B5EF4-FFF2-40B4-BE49-F238E27FC236}">
                <a16:creationId xmlns:a16="http://schemas.microsoft.com/office/drawing/2014/main" xmlns="" id="{EB82C75B-672D-42BB-91B3-BFD37C818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0" y="1697038"/>
            <a:ext cx="5340350" cy="354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Александр Исаакович Китайгородский (1914-1985) — выдающийся физик-кристаллограф, известный популяризатор науки, доктор физико-математических наук (1946), профессор (1947).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DDC51AB4-6D54-45D6-94F0-87C219BB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328738"/>
            <a:ext cx="315118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779F30E0-A85C-4F9D-9165-545714D94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769938"/>
            <a:ext cx="58324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Герман Степанович Жданов (1906-1991) В 1930 году Г.С.Жданов окончил физическое отделение Московского государственного университета им. М.В.Ломоносова по специальности радио-рентгенология. Герман Степанович Жданов олицетворяет целую эпоху становления Советской школы рентгеноструктурного анализа кристаллов, металлофизики, физики твердого тела и применений дифракционных методов в исследовании материалов в промышленности. Его учебники по рентгеновскому анализу и физике твердого тела остаются непревзойденными по методике изложения самых трудных проблем структурной физики твердого тела и кристаллов на протяжении десятилетий.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 descr="zhdanov-iveronova-katselson">
            <a:extLst>
              <a:ext uri="{FF2B5EF4-FFF2-40B4-BE49-F238E27FC236}">
                <a16:creationId xmlns:a16="http://schemas.microsoft.com/office/drawing/2014/main" xmlns="" id="{883C01D0-8FBC-4259-A930-1ED78600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51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7">
            <a:extLst>
              <a:ext uri="{FF2B5EF4-FFF2-40B4-BE49-F238E27FC236}">
                <a16:creationId xmlns:a16="http://schemas.microsoft.com/office/drawing/2014/main" xmlns="" id="{0FB7D65F-90AB-4F88-AD1C-8A7D57AC7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7963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Физический факультет МГУ, Каф. Физики твердого тела</a:t>
            </a:r>
            <a:r>
              <a:rPr lang="en-US" altLang="ru-RU" sz="24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endParaRPr lang="ru-RU" altLang="ru-RU" sz="240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Проф. Жданов Г.С.,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Проф.</a:t>
            </a:r>
            <a:r>
              <a:rPr lang="en-US" altLang="ru-RU" sz="24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Иверонова В.И.,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Проф.Кацнельсон А.А.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4">
            <a:extLst>
              <a:ext uri="{FF2B5EF4-FFF2-40B4-BE49-F238E27FC236}">
                <a16:creationId xmlns:a16="http://schemas.microsoft.com/office/drawing/2014/main" xmlns="" id="{1E5CD942-9C35-4236-8B2D-28D437F4B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92150"/>
            <a:ext cx="8516938" cy="553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Times New Roman" panose="02020603050405020304" pitchFamily="18" charset="0"/>
              </a:rPr>
              <a:t>После успеха международных организаций в урегулировании послевоенных проблем, ведущие европейские физики считали, что подобная организация необходима и для физических экспериментальных исследований. Этими пионерами были </a:t>
            </a:r>
            <a:r>
              <a:rPr lang="ru-RU" altLang="ru-RU" sz="1600">
                <a:solidFill>
                  <a:srgbClr val="CC0000"/>
                </a:solidFill>
                <a:latin typeface="Times New Roman" panose="02020603050405020304" pitchFamily="18" charset="0"/>
              </a:rPr>
              <a:t>Рауль Дотри, Пьер Оже и Лев Коварски во Франции, Эдуардо Амальди в Италии и Нильс Бор в Дании.</a:t>
            </a:r>
            <a:r>
              <a:rPr lang="ru-RU" altLang="ru-RU" sz="1600">
                <a:solidFill>
                  <a:srgbClr val="3333FF"/>
                </a:solidFill>
                <a:latin typeface="Times New Roman" panose="02020603050405020304" pitchFamily="18" charset="0"/>
              </a:rPr>
              <a:t> Кроме объединения европейских учёных подобная организация была призвана разделить возрастающую стоимость физических экспериментов в области физики высоких энергий между государствами-участниками. </a:t>
            </a:r>
            <a:r>
              <a:rPr lang="ru-RU" altLang="ru-RU" sz="1600">
                <a:solidFill>
                  <a:srgbClr val="CC0000"/>
                </a:solidFill>
                <a:latin typeface="Times New Roman" panose="02020603050405020304" pitchFamily="18" charset="0"/>
              </a:rPr>
              <a:t>Луи де Бройль официально предложил создать европейскую лабораторию на Европейской культурной конференции (Лозанна, Швейцария, 1949).</a:t>
            </a:r>
            <a:r>
              <a:rPr lang="ru-RU" altLang="ru-RU" sz="1600">
                <a:solidFill>
                  <a:srgbClr val="3333FF"/>
                </a:solidFill>
                <a:latin typeface="Times New Roman" panose="02020603050405020304" pitchFamily="18" charset="0"/>
              </a:rPr>
              <a:t> Следующий толчок был сделан американским нобелевским лауреатом Исидором Раби в июне 1950 года на пятой Общей конференции ЮНЕСКО во Флоренции (Италия), где он предложил «помочь и поддержать создание региональных исследовательских лабораторий для увеличения международного научного сотрудничества». На межправительственной встрече ЮНЕСКО</a:t>
            </a:r>
            <a:r>
              <a:rPr lang="ru-RU" altLang="ru-RU" sz="200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>
                <a:solidFill>
                  <a:srgbClr val="3333FF"/>
                </a:solidFill>
                <a:latin typeface="Times New Roman" panose="02020603050405020304" pitchFamily="18" charset="0"/>
              </a:rPr>
              <a:t>в Париже в декабре 1951 года, было принято решение о создании Европейского совета по ядерным исследованиям. Двумя месяцами позже 11 стран подписало соглашение о создании временного Совета, тогда и возникло название ЦЕРН. На третьей сессии временного Совета в октябре 1952 года в Женеве Швейцария была выбрана для размещения будущей лаборатории. В июне 1953 года в кантоне Женева прошёл референдум, на котором 2/3 проголосовавших согласились на размещение научного центра. Конвенция Совета была подписана постепенно 12 (странами-участницами). 29 сентября 1954 года соглашение подписали Франция и Германия, родилась Европейская организация по ядерным исследованиям, Совет распался, но французский акроним CERN сохранился. </a:t>
            </a:r>
          </a:p>
        </p:txBody>
      </p:sp>
      <p:sp>
        <p:nvSpPr>
          <p:cNvPr id="109571" name="Text Box 5">
            <a:extLst>
              <a:ext uri="{FF2B5EF4-FFF2-40B4-BE49-F238E27FC236}">
                <a16:creationId xmlns:a16="http://schemas.microsoft.com/office/drawing/2014/main" xmlns="" id="{DC697EE8-6A43-43B1-A22B-6F6C9AC68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6675"/>
            <a:ext cx="37687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  <a:latin typeface="Times New Roman" panose="02020603050405020304" pitchFamily="18" charset="0"/>
              </a:rPr>
              <a:t>История создания ЦЕРНа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article13_image01">
            <a:extLst>
              <a:ext uri="{FF2B5EF4-FFF2-40B4-BE49-F238E27FC236}">
                <a16:creationId xmlns:a16="http://schemas.microsoft.com/office/drawing/2014/main" xmlns="" id="{338A18E5-F72B-4F55-A7C4-BACDD03BE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25538"/>
            <a:ext cx="71278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5">
            <a:extLst>
              <a:ext uri="{FF2B5EF4-FFF2-40B4-BE49-F238E27FC236}">
                <a16:creationId xmlns:a16="http://schemas.microsoft.com/office/drawing/2014/main" xmlns="" id="{1AB54F8F-BE52-47B4-956F-15C234C47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0350"/>
            <a:ext cx="72009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Схема располажения кольца большого адронного колайдера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6" descr="cern3">
            <a:extLst>
              <a:ext uri="{FF2B5EF4-FFF2-40B4-BE49-F238E27FC236}">
                <a16:creationId xmlns:a16="http://schemas.microsoft.com/office/drawing/2014/main" xmlns="" id="{AF9E1EDC-9990-4187-B71A-41E11339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8064500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7">
            <a:extLst>
              <a:ext uri="{FF2B5EF4-FFF2-40B4-BE49-F238E27FC236}">
                <a16:creationId xmlns:a16="http://schemas.microsoft.com/office/drawing/2014/main" xmlns="" id="{D33E0C3C-1279-4A29-8004-D79A411E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15888"/>
            <a:ext cx="50419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Times New Roman" panose="02020603050405020304" pitchFamily="18" charset="0"/>
              </a:rPr>
              <a:t>Большой адронный колайдер в Церне, Швейцария (вид с вертолета)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001">
            <a:extLst>
              <a:ext uri="{FF2B5EF4-FFF2-40B4-BE49-F238E27FC236}">
                <a16:creationId xmlns:a16="http://schemas.microsoft.com/office/drawing/2014/main" xmlns="" id="{3E4F9BF6-1EB9-43D7-BCF1-07196F94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92150"/>
            <a:ext cx="7129462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5">
            <a:extLst>
              <a:ext uri="{FF2B5EF4-FFF2-40B4-BE49-F238E27FC236}">
                <a16:creationId xmlns:a16="http://schemas.microsoft.com/office/drawing/2014/main" xmlns="" id="{A8923AC5-A043-4C99-A375-A7CEC04A7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0"/>
            <a:ext cx="4703763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Times New Roman" panose="02020603050405020304" pitchFamily="18" charset="0"/>
              </a:rPr>
              <a:t>Большой адронный колайдер в Церне,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Times New Roman" panose="02020603050405020304" pitchFamily="18" charset="0"/>
              </a:rPr>
              <a:t>Швейцария (вид с вертолета)</a:t>
            </a:r>
            <a:endParaRPr lang="ru-RU" altLang="ru-RU" sz="20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44" name="Text Box 6">
            <a:extLst>
              <a:ext uri="{FF2B5EF4-FFF2-40B4-BE49-F238E27FC236}">
                <a16:creationId xmlns:a16="http://schemas.microsoft.com/office/drawing/2014/main" xmlns="" id="{53343259-FB7E-4296-868C-BA154D4C9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308725"/>
            <a:ext cx="42576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Аэропорт Женевы. Длина ВПП – 4км</a:t>
            </a:r>
          </a:p>
        </p:txBody>
      </p:sp>
      <p:sp>
        <p:nvSpPr>
          <p:cNvPr id="112645" name="Line 7">
            <a:extLst>
              <a:ext uri="{FF2B5EF4-FFF2-40B4-BE49-F238E27FC236}">
                <a16:creationId xmlns:a16="http://schemas.microsoft.com/office/drawing/2014/main" xmlns="" id="{18DF4E7A-A779-45AE-8559-7BA4F7C5E3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3350" y="5229225"/>
            <a:ext cx="1655763" cy="10795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3-01B">
            <a:extLst>
              <a:ext uri="{FF2B5EF4-FFF2-40B4-BE49-F238E27FC236}">
                <a16:creationId xmlns:a16="http://schemas.microsoft.com/office/drawing/2014/main" xmlns="" id="{D0C802F7-9D37-4566-A8D8-6C15D30A9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36613"/>
            <a:ext cx="56451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D20190C2-B1D4-461C-900A-CE1CBD630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83000"/>
            <a:ext cx="78486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Съемка проводится в монохроматическом излучении. Обычно применяется почти параллельный рентгеновский пучок, который падает на кристалл под скользящим углом (1-5 градусов). Используется для наблюдения дефектов в тонких приповерхностных слоях кристаллов. </a:t>
            </a:r>
            <a:endParaRPr lang="en-US" altLang="ru-RU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solidFill>
                  <a:srgbClr val="0000CC"/>
                </a:solidFill>
                <a:latin typeface="Arial" panose="020B0604020202020204" pitchFamily="34" charset="0"/>
              </a:rPr>
              <a:t>Berg W. Naturwissenschaften 1931, 19, p.391; Barrett C.S. Trans. AIME 1945, v.161, p.15 </a:t>
            </a:r>
            <a:endParaRPr lang="ru-RU" altLang="ru-RU" sz="2400" i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AEA528-BCFD-4FEB-A85B-253316D51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15888"/>
            <a:ext cx="55451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  <a:latin typeface="Arial" panose="020B0604020202020204" pitchFamily="34" charset="0"/>
              </a:rPr>
              <a:t>Схема метода Берга-Барретта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1212670982">
            <a:extLst>
              <a:ext uri="{FF2B5EF4-FFF2-40B4-BE49-F238E27FC236}">
                <a16:creationId xmlns:a16="http://schemas.microsoft.com/office/drawing/2014/main" xmlns="" id="{3995208C-F59C-40E1-8FA6-84C264B26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635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Большой адронный коллайдер">
            <a:extLst>
              <a:ext uri="{FF2B5EF4-FFF2-40B4-BE49-F238E27FC236}">
                <a16:creationId xmlns:a16="http://schemas.microsoft.com/office/drawing/2014/main" xmlns="" id="{6226C4A4-847E-4464-B963-A20E294AC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7963"/>
            <a:ext cx="8497888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IMG_4715">
            <a:extLst>
              <a:ext uri="{FF2B5EF4-FFF2-40B4-BE49-F238E27FC236}">
                <a16:creationId xmlns:a16="http://schemas.microsoft.com/office/drawing/2014/main" xmlns="" id="{6B9FD5DA-568C-49D5-8D6F-0BEE1DB1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345362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5">
            <a:extLst>
              <a:ext uri="{FF2B5EF4-FFF2-40B4-BE49-F238E27FC236}">
                <a16:creationId xmlns:a16="http://schemas.microsoft.com/office/drawing/2014/main" xmlns="" id="{090C07E2-7B86-4EC5-9565-67906D7DC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88913"/>
            <a:ext cx="39465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Тоннель ускорительного кольца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151131097">
            <a:extLst>
              <a:ext uri="{FF2B5EF4-FFF2-40B4-BE49-F238E27FC236}">
                <a16:creationId xmlns:a16="http://schemas.microsoft.com/office/drawing/2014/main" xmlns="" id="{280D254C-43E6-433E-887F-58FB0C8F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640762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Text Box 7">
            <a:extLst>
              <a:ext uri="{FF2B5EF4-FFF2-40B4-BE49-F238E27FC236}">
                <a16:creationId xmlns:a16="http://schemas.microsoft.com/office/drawing/2014/main" xmlns="" id="{FFBD978E-165C-4314-B173-1E9F0B516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6308725"/>
            <a:ext cx="48910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Kohra K. J.Phys.Soc.Jap. (1962), 17, 589-590</a:t>
            </a:r>
            <a:endParaRPr lang="ru-RU" altLang="ru-RU" sz="1800" i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xmlns="" id="{43615E09-879E-4378-BA10-5D5923B07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41288"/>
            <a:ext cx="8821738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Сопоставление рентгеновской и оптической топограмм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одного и того же кристалла </a:t>
            </a:r>
            <a:r>
              <a:rPr lang="en-US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LiF</a:t>
            </a:r>
            <a:endParaRPr lang="ru-RU" altLang="ru-RU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xmlns="" id="{5D23EDA9-411E-44EA-9ACC-E6CEDB402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465638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(а) Топограмма Берга-Барретта, излучение </a:t>
            </a:r>
            <a:r>
              <a:rPr lang="en-US" altLang="ru-RU" sz="1800">
                <a:latin typeface="Arial" panose="020B0604020202020204" pitchFamily="34" charset="0"/>
              </a:rPr>
              <a:t>CrK</a:t>
            </a:r>
            <a:r>
              <a:rPr lang="en-US" altLang="ru-RU" sz="1800">
                <a:latin typeface="Symbol" panose="05050102010706020507" pitchFamily="18" charset="2"/>
              </a:rPr>
              <a:t>a</a:t>
            </a:r>
            <a:r>
              <a:rPr lang="ru-RU" altLang="ru-RU" sz="1800">
                <a:latin typeface="Arial" panose="020B0604020202020204" pitchFamily="34" charset="0"/>
              </a:rPr>
              <a:t>, отражение (220),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темные точки -  выходы дислокаций на поверхность монокристалла;</a:t>
            </a:r>
          </a:p>
        </p:txBody>
      </p:sp>
      <p:pic>
        <p:nvPicPr>
          <p:cNvPr id="490498" name="Picture 2" descr="H:\BB1.tif">
            <a:extLst>
              <a:ext uri="{FF2B5EF4-FFF2-40B4-BE49-F238E27FC236}">
                <a16:creationId xmlns:a16="http://schemas.microsoft.com/office/drawing/2014/main" xmlns="" id="{DCB3F69B-BC4E-4062-B796-1E902BA2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52513"/>
            <a:ext cx="4279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499" name="Picture 3" descr="H:\O1.tif">
            <a:extLst>
              <a:ext uri="{FF2B5EF4-FFF2-40B4-BE49-F238E27FC236}">
                <a16:creationId xmlns:a16="http://schemas.microsoft.com/office/drawing/2014/main" xmlns="" id="{D83638E2-808B-4801-9DE0-31DC8BDB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052513"/>
            <a:ext cx="4443412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804AEB-564C-4F5C-94AA-5E717E9EF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71550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latin typeface="Arial" panose="020B0604020202020204" pitchFamily="34" charset="0"/>
              </a:rPr>
              <a:t>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1698F-9148-4D69-B2AF-EAA2360AD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588" y="987425"/>
            <a:ext cx="477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latin typeface="Arial" panose="020B0604020202020204" pitchFamily="34" charset="0"/>
              </a:rPr>
              <a:t>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237647-9C6B-4876-A63C-480614A6A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16513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(б) оптическая микрофотография того же фрагмента кристалла.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На фотографии видны ямки травления в местах выхода дислокаций на поверхность</a:t>
            </a:r>
            <a:endParaRPr lang="ru-RU" altLang="ru-RU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  <p:bldP spid="31752" grpId="0" animBg="1"/>
      <p:bldP spid="31749" grpId="0" animBg="1"/>
      <p:bldP spid="2" grpId="0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 descr="http://bse.sci-lib.com/a_pictures/18/10/226647494.jpg">
            <a:extLst>
              <a:ext uri="{FF2B5EF4-FFF2-40B4-BE49-F238E27FC236}">
                <a16:creationId xmlns:a16="http://schemas.microsoft.com/office/drawing/2014/main" xmlns="" id="{AA6F8B6D-D3E6-4675-B410-2B1F46F9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060575"/>
            <a:ext cx="7126287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6FDABA-7347-48B1-A201-8A95A1E55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0350"/>
            <a:ext cx="8208963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latin typeface="Arial" panose="020B0604020202020204" pitchFamily="34" charset="0"/>
              </a:rPr>
              <a:t>Топограмма блочного кристалла алюминия полученная по схеме Берга-Барретта.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latin typeface="Arial" panose="020B0604020202020204" pitchFamily="34" charset="0"/>
              </a:rPr>
              <a:t>Наблюдаются развороты блоков – светлые участки 1 и границы между темными частями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xmlns="" id="{F0412943-1158-4059-BD2D-7F6629C9B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774950"/>
            <a:ext cx="88201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  <a:latin typeface="Arial" panose="020B0604020202020204" pitchFamily="34" charset="0"/>
              </a:rPr>
              <a:t>Схема топографии по Фудживаро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3-01C">
            <a:extLst>
              <a:ext uri="{FF2B5EF4-FFF2-40B4-BE49-F238E27FC236}">
                <a16:creationId xmlns:a16="http://schemas.microsoft.com/office/drawing/2014/main" xmlns="" id="{F7F4BA6B-E8D1-431A-9306-A2B726B6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47888"/>
            <a:ext cx="41052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:a16="http://schemas.microsoft.com/office/drawing/2014/main" xmlns="" id="{5051A830-C12C-4AB8-99F5-E2F7D8C2A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115888"/>
            <a:ext cx="4937125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  <a:latin typeface="Arial" panose="020B0604020202020204" pitchFamily="34" charset="0"/>
              </a:rPr>
              <a:t>Схема топографии,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  <a:latin typeface="Arial" panose="020B0604020202020204" pitchFamily="34" charset="0"/>
              </a:rPr>
              <a:t>предложенная Фудживаро</a:t>
            </a:r>
          </a:p>
        </p:txBody>
      </p:sp>
      <p:pic>
        <p:nvPicPr>
          <p:cNvPr id="6152" name="Picture 8" descr="IMG_0020">
            <a:extLst>
              <a:ext uri="{FF2B5EF4-FFF2-40B4-BE49-F238E27FC236}">
                <a16:creationId xmlns:a16="http://schemas.microsoft.com/office/drawing/2014/main" xmlns="" id="{9E881A05-096A-481B-B9A0-D52A79CF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557338"/>
            <a:ext cx="4691062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9">
            <a:extLst>
              <a:ext uri="{FF2B5EF4-FFF2-40B4-BE49-F238E27FC236}">
                <a16:creationId xmlns:a16="http://schemas.microsoft.com/office/drawing/2014/main" xmlns="" id="{C18B1B08-CD4F-44ED-838D-ECCDB305B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949950"/>
            <a:ext cx="61388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Fujiwara T. Memo. Defense Academy 1963, v.2,N 5, p.127</a:t>
            </a:r>
            <a:endParaRPr lang="ru-RU" altLang="ru-RU" sz="1800" i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  <p:bldP spid="61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1">
            <a:extLst>
              <a:ext uri="{FF2B5EF4-FFF2-40B4-BE49-F238E27FC236}">
                <a16:creationId xmlns:a16="http://schemas.microsoft.com/office/drawing/2014/main" xmlns="" id="{D0749CF5-4838-4C48-80A9-1B453876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401888"/>
            <a:ext cx="41544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IMG">
            <a:extLst>
              <a:ext uri="{FF2B5EF4-FFF2-40B4-BE49-F238E27FC236}">
                <a16:creationId xmlns:a16="http://schemas.microsoft.com/office/drawing/2014/main" xmlns="" id="{95061161-8890-4C71-90BD-0BDD0E6C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1250950"/>
            <a:ext cx="4564063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6">
            <a:extLst>
              <a:ext uri="{FF2B5EF4-FFF2-40B4-BE49-F238E27FC236}">
                <a16:creationId xmlns:a16="http://schemas.microsoft.com/office/drawing/2014/main" xmlns="" id="{FC1F112A-77F3-4C82-A99E-2D3178E6C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8" y="3552825"/>
            <a:ext cx="20161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xmlns="" id="{56D8D4BC-94FF-4CC3-8B1F-5F6678B5C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2566988"/>
            <a:ext cx="20415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Источник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рентгеновского излучения</a:t>
            </a:r>
          </a:p>
        </p:txBody>
      </p:sp>
      <p:sp>
        <p:nvSpPr>
          <p:cNvPr id="8" name="Line 20">
            <a:extLst>
              <a:ext uri="{FF2B5EF4-FFF2-40B4-BE49-F238E27FC236}">
                <a16:creationId xmlns:a16="http://schemas.microsoft.com/office/drawing/2014/main" xmlns="" id="{1FA32F42-A746-4AD9-A87F-B8FF026852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8475" y="3121025"/>
            <a:ext cx="5762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xmlns="" id="{3221AE7F-D16E-4B7B-9129-01B4609C2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4129088"/>
            <a:ext cx="800100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Образец</a:t>
            </a:r>
          </a:p>
        </p:txBody>
      </p:sp>
      <p:sp>
        <p:nvSpPr>
          <p:cNvPr id="10" name="Line 22">
            <a:extLst>
              <a:ext uri="{FF2B5EF4-FFF2-40B4-BE49-F238E27FC236}">
                <a16:creationId xmlns:a16="http://schemas.microsoft.com/office/drawing/2014/main" xmlns="" id="{F38BFCDA-6958-4379-887E-F5F7EE0B55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35100" y="3625850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xmlns="" id="{6D4D1F3D-B9F8-4615-A196-6FB2D280C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063" y="4222750"/>
            <a:ext cx="830262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Детектор</a:t>
            </a:r>
          </a:p>
        </p:txBody>
      </p:sp>
      <p:sp>
        <p:nvSpPr>
          <p:cNvPr id="12" name="Line 24">
            <a:extLst>
              <a:ext uri="{FF2B5EF4-FFF2-40B4-BE49-F238E27FC236}">
                <a16:creationId xmlns:a16="http://schemas.microsoft.com/office/drawing/2014/main" xmlns="" id="{A8FEF9EA-7AB9-47D8-BA4D-32071154C6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3697288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08BA14A1-2DEE-4B81-8DFF-EB9A613A1BB8}"/>
              </a:ext>
            </a:extLst>
          </p:cNvPr>
          <p:cNvCxnSpPr/>
          <p:nvPr/>
        </p:nvCxnSpPr>
        <p:spPr>
          <a:xfrm>
            <a:off x="1435100" y="3192463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ECC37061-F54E-4E30-B150-9435B0FF8088}"/>
              </a:ext>
            </a:extLst>
          </p:cNvPr>
          <p:cNvCxnSpPr/>
          <p:nvPr/>
        </p:nvCxnSpPr>
        <p:spPr>
          <a:xfrm>
            <a:off x="1435100" y="3624263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F8CBAC-F668-4860-A16C-E13A440B785C}"/>
              </a:ext>
            </a:extLst>
          </p:cNvPr>
          <p:cNvSpPr txBox="1"/>
          <p:nvPr/>
        </p:nvSpPr>
        <p:spPr>
          <a:xfrm>
            <a:off x="112713" y="3768725"/>
            <a:ext cx="1027112" cy="276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коллиматор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399A389B-0BC9-4E16-9721-585FAA6798D5}"/>
              </a:ext>
            </a:extLst>
          </p:cNvPr>
          <p:cNvCxnSpPr>
            <a:endCxn id="15" idx="0"/>
          </p:cNvCxnSpPr>
          <p:nvPr/>
        </p:nvCxnSpPr>
        <p:spPr>
          <a:xfrm flipH="1">
            <a:off x="625475" y="3336925"/>
            <a:ext cx="736600" cy="4318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CD6F8B-0CC9-4ECC-A6BB-185421188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254000"/>
            <a:ext cx="68214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CC"/>
                </a:solidFill>
                <a:latin typeface="Arial" panose="020B0604020202020204" pitchFamily="34" charset="0"/>
              </a:rPr>
              <a:t>Схема получения Лауэграмм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5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>
            <a:extLst>
              <a:ext uri="{FF2B5EF4-FFF2-40B4-BE49-F238E27FC236}">
                <a16:creationId xmlns:a16="http://schemas.microsoft.com/office/drawing/2014/main" xmlns="" id="{5825AA23-2BCA-4A41-B19C-E813AD447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88913"/>
            <a:ext cx="581025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Рентгенограмма кристалла корунда, </a:t>
            </a:r>
            <a:endParaRPr lang="en-US" altLang="ru-RU" sz="24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полученная методом Фудживара</a:t>
            </a: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6630" name="Picture 6" descr="IMG_0021-a">
            <a:extLst>
              <a:ext uri="{FF2B5EF4-FFF2-40B4-BE49-F238E27FC236}">
                <a16:creationId xmlns:a16="http://schemas.microsoft.com/office/drawing/2014/main" xmlns="" id="{1389AD73-AC13-4C4C-A575-AA4A91E8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50938"/>
            <a:ext cx="5832475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>
            <a:extLst>
              <a:ext uri="{FF2B5EF4-FFF2-40B4-BE49-F238E27FC236}">
                <a16:creationId xmlns:a16="http://schemas.microsoft.com/office/drawing/2014/main" xmlns="" id="{925A7A9F-5F53-454E-AB45-3C8C513A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59928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xmlns="" id="{F1BB5CA1-422D-4CC9-B540-347EA60F5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6329363"/>
            <a:ext cx="78930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Fujiwara T., Dohi S.,Takeda T.Memo. Defense Academy 1963, v.3,N 2, p.17</a:t>
            </a:r>
            <a:endParaRPr lang="ru-RU" altLang="ru-RU" sz="1800" i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H:\Review-Topografics\FIGS\Fudj 2.tif">
            <a:extLst>
              <a:ext uri="{FF2B5EF4-FFF2-40B4-BE49-F238E27FC236}">
                <a16:creationId xmlns:a16="http://schemas.microsoft.com/office/drawing/2014/main" xmlns="" id="{4DA521CF-7E33-4926-AF94-6CC8E1F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17488"/>
            <a:ext cx="39370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xmlns="" id="{3FDB14B6-E329-43AD-9BF9-BAB0FF630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3860800"/>
            <a:ext cx="8856663" cy="286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Одно из дифракционных пятен рентгенограммы полученной по методу Фудживара «на просвет». Это топограмма монокристалла сапфира, расстояния от источника рентгеновского излучения до кристалла А=100мм и расстояние от кристалла до фотопленки В=150мм. Вертикальные тёмные линии смещающиеся на границах блоков - следы дифракционных характеристических линий К</a:t>
            </a:r>
            <a:r>
              <a:rPr lang="ru-RU" altLang="ru-RU" sz="1800" baseline="-25000">
                <a:solidFill>
                  <a:srgbClr val="3333FF"/>
                </a:solidFill>
                <a:latin typeface="Arial" panose="020B0604020202020204" pitchFamily="34" charset="0"/>
              </a:rPr>
              <a:t>α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 и К</a:t>
            </a:r>
            <a:r>
              <a:rPr lang="ru-RU" altLang="ru-RU" sz="1800" baseline="-25000">
                <a:solidFill>
                  <a:srgbClr val="3333FF"/>
                </a:solidFill>
                <a:latin typeface="Arial" panose="020B0604020202020204" pitchFamily="34" charset="0"/>
              </a:rPr>
              <a:t>β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. Светлые и темные полосы протяженные в горизонтальном направлении свидетельствуют о том, что кристалл состоит минимум из трех боков разориентированных между собой. </a:t>
            </a: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[Fujiwara T., Dohi S.,Takeda T.Memo. Defense Academy 1963, v.3,N 2, p.17]</a:t>
            </a:r>
            <a:endParaRPr lang="ru-RU" altLang="ru-RU" sz="180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>
            <a:extLst>
              <a:ext uri="{FF2B5EF4-FFF2-40B4-BE49-F238E27FC236}">
                <a16:creationId xmlns:a16="http://schemas.microsoft.com/office/drawing/2014/main" xmlns="" id="{6172C910-79FB-4740-AF0E-D50275D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76225"/>
            <a:ext cx="6408737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Отдельные интерференционные пятна, полученные методом Фудживара от кристалла корунда</a:t>
            </a:r>
            <a:r>
              <a:rPr lang="ru-RU" altLang="ru-R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xmlns="" id="{4D6E72E8-1251-4C08-8CC5-806A3638D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876925"/>
            <a:ext cx="78930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Fujiwara T., Dohi S.,Takeda T.Memo. Defense Academy 1963, v.3,N 2, p.17</a:t>
            </a:r>
            <a:endParaRPr lang="ru-RU" altLang="ru-RU" sz="1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0484" name="Picture 2" descr="H:\Без имени1.tif">
            <a:extLst>
              <a:ext uri="{FF2B5EF4-FFF2-40B4-BE49-F238E27FC236}">
                <a16:creationId xmlns:a16="http://schemas.microsoft.com/office/drawing/2014/main" xmlns="" id="{56CB1DBD-87EA-44A4-8E8E-E4CB65461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628775"/>
            <a:ext cx="81153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276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f1">
            <a:extLst>
              <a:ext uri="{FF2B5EF4-FFF2-40B4-BE49-F238E27FC236}">
                <a16:creationId xmlns:a16="http://schemas.microsoft.com/office/drawing/2014/main" xmlns="" id="{98611357-C9BF-45F2-A307-A1464A5D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41544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IMG">
            <a:extLst>
              <a:ext uri="{FF2B5EF4-FFF2-40B4-BE49-F238E27FC236}">
                <a16:creationId xmlns:a16="http://schemas.microsoft.com/office/drawing/2014/main" xmlns="" id="{0D68582B-3187-4BD8-B54E-42E09BB9D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692150"/>
            <a:ext cx="24780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Line 6">
            <a:extLst>
              <a:ext uri="{FF2B5EF4-FFF2-40B4-BE49-F238E27FC236}">
                <a16:creationId xmlns:a16="http://schemas.microsoft.com/office/drawing/2014/main" xmlns="" id="{B2345A02-FD9F-4589-B01E-F313C56BE23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1916113"/>
            <a:ext cx="20161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xmlns="" id="{44701C21-FBFF-4192-B4DE-D8C9AFB9E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3736975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6" name="Text Box 15">
            <a:extLst>
              <a:ext uri="{FF2B5EF4-FFF2-40B4-BE49-F238E27FC236}">
                <a16:creationId xmlns:a16="http://schemas.microsoft.com/office/drawing/2014/main" xmlns="" id="{C3118EC3-1DA8-429E-B502-C189A3B04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8913"/>
            <a:ext cx="74390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Источники информации в структурном анализе</a:t>
            </a:r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xmlns="" id="{8E59CA44-8399-4220-BF4E-E42B38322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724400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xmlns="" id="{0A9C1A12-390D-4240-8835-6998149A3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6057900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xmlns="" id="{E522B08D-1268-4290-9C52-3E5C10972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02038"/>
            <a:ext cx="38338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</a:rPr>
              <a:t>1</a:t>
            </a:r>
            <a:r>
              <a:rPr lang="ru-RU" altLang="ru-RU" sz="1600">
                <a:latin typeface="Arial" panose="020B0604020202020204" pitchFamily="34" charset="0"/>
              </a:rPr>
              <a:t>. Геометрия дифракционной картины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xmlns="" id="{75DBD4C7-D75C-4F13-927C-3C61D5624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433888"/>
            <a:ext cx="349250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2. Интенсивности дифракционных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    пятен - рефлексов</a:t>
            </a:r>
          </a:p>
        </p:txBody>
      </p:sp>
      <p:sp>
        <p:nvSpPr>
          <p:cNvPr id="16397" name="Text Box 13">
            <a:extLst>
              <a:ext uri="{FF2B5EF4-FFF2-40B4-BE49-F238E27FC236}">
                <a16:creationId xmlns:a16="http://schemas.microsoft.com/office/drawing/2014/main" xmlns="" id="{4BF57C7E-328F-4CEA-9F35-1A26A2B8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83263"/>
            <a:ext cx="38957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3. 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    рефлексов и диффузного рассеяния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xmlns="" id="{A19F8C4A-CE49-4BFC-A706-6054F937C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357563"/>
            <a:ext cx="3548063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Элементарная ячейка</a:t>
            </a:r>
            <a:r>
              <a:rPr lang="en-US" altLang="ru-RU" sz="16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кристалла,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Параметры </a:t>
            </a:r>
            <a:r>
              <a:rPr lang="en-US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a,</a:t>
            </a:r>
            <a:r>
              <a:rPr lang="ru-RU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b,</a:t>
            </a:r>
            <a:r>
              <a:rPr lang="ru-RU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i="1">
                <a:solidFill>
                  <a:srgbClr val="3333FF"/>
                </a:solidFill>
                <a:latin typeface="Arial" panose="020B0604020202020204" pitchFamily="34" charset="0"/>
              </a:rPr>
              <a:t>c,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симметрия решетки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xmlns="" id="{1600DC24-CE1D-4ED2-87F7-EA615B88C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292600"/>
            <a:ext cx="255746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Функция распределения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электронной плотности </a:t>
            </a: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xmlns="" id="{C3EA3A0E-5C9D-4D1D-91F5-AB9D54DF6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661025"/>
            <a:ext cx="3657600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Реальная структура кристаллов</a:t>
            </a:r>
            <a:r>
              <a:rPr lang="en-US" altLang="ru-RU" sz="1600">
                <a:solidFill>
                  <a:srgbClr val="3333FF"/>
                </a:solidFill>
                <a:latin typeface="Arial" panose="020B0604020202020204" pitchFamily="34" charset="0"/>
              </a:rPr>
              <a:t> - 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дефекты, нарушения совершенства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кристаллов</a:t>
            </a:r>
          </a:p>
        </p:txBody>
      </p:sp>
      <p:pic>
        <p:nvPicPr>
          <p:cNvPr id="16402" name="Picture 18" descr="Рисунок1">
            <a:extLst>
              <a:ext uri="{FF2B5EF4-FFF2-40B4-BE49-F238E27FC236}">
                <a16:creationId xmlns:a16="http://schemas.microsoft.com/office/drawing/2014/main" xmlns="" id="{AC17D17D-F5A8-421E-9B4E-5DC1989C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941888"/>
            <a:ext cx="23050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Text Box 19">
            <a:extLst>
              <a:ext uri="{FF2B5EF4-FFF2-40B4-BE49-F238E27FC236}">
                <a16:creationId xmlns:a16="http://schemas.microsoft.com/office/drawing/2014/main" xmlns="" id="{5A5B15BC-51DD-4056-B445-ED5FF8BAA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30275"/>
            <a:ext cx="20415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Источник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рентгеновского излучения</a:t>
            </a:r>
          </a:p>
        </p:txBody>
      </p:sp>
      <p:sp>
        <p:nvSpPr>
          <p:cNvPr id="16404" name="Line 20">
            <a:extLst>
              <a:ext uri="{FF2B5EF4-FFF2-40B4-BE49-F238E27FC236}">
                <a16:creationId xmlns:a16="http://schemas.microsoft.com/office/drawing/2014/main" xmlns="" id="{C9794AC5-8C45-4D01-A962-64C5FFE01F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1484313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xmlns="" id="{597D8B2E-5539-4514-B61F-632CF0DC3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492375"/>
            <a:ext cx="800100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Образец</a:t>
            </a:r>
          </a:p>
        </p:txBody>
      </p:sp>
      <p:sp>
        <p:nvSpPr>
          <p:cNvPr id="16406" name="Line 22">
            <a:extLst>
              <a:ext uri="{FF2B5EF4-FFF2-40B4-BE49-F238E27FC236}">
                <a16:creationId xmlns:a16="http://schemas.microsoft.com/office/drawing/2014/main" xmlns="" id="{4ADECA57-E1C7-4EAB-8177-115135B7F9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8175" y="1989138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xmlns="" id="{B139E418-EA81-4914-9073-F7AB8B53B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2586038"/>
            <a:ext cx="830262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Детектор</a:t>
            </a:r>
          </a:p>
        </p:txBody>
      </p:sp>
      <p:sp>
        <p:nvSpPr>
          <p:cNvPr id="16408" name="Line 24">
            <a:extLst>
              <a:ext uri="{FF2B5EF4-FFF2-40B4-BE49-F238E27FC236}">
                <a16:creationId xmlns:a16="http://schemas.microsoft.com/office/drawing/2014/main" xmlns="" id="{F65D2D8B-6B02-4AE9-807A-C583282F31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3575" y="2060575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F16CA473-75CA-4F46-B04D-FCE9186D1460}"/>
              </a:ext>
            </a:extLst>
          </p:cNvPr>
          <p:cNvCxnSpPr/>
          <p:nvPr/>
        </p:nvCxnSpPr>
        <p:spPr>
          <a:xfrm>
            <a:off x="1908175" y="1555750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455DEADC-682B-4FF9-8DFB-0A37BAB330FF}"/>
              </a:ext>
            </a:extLst>
          </p:cNvPr>
          <p:cNvCxnSpPr/>
          <p:nvPr/>
        </p:nvCxnSpPr>
        <p:spPr>
          <a:xfrm>
            <a:off x="1908175" y="1987550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6D96D8-37A8-4C78-BE51-1CA09828C9D7}"/>
              </a:ext>
            </a:extLst>
          </p:cNvPr>
          <p:cNvSpPr txBox="1"/>
          <p:nvPr/>
        </p:nvSpPr>
        <p:spPr>
          <a:xfrm>
            <a:off x="585788" y="2132013"/>
            <a:ext cx="1027112" cy="276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коллиматор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719FF03B-4493-4EDA-B957-471B93FB51EA}"/>
              </a:ext>
            </a:extLst>
          </p:cNvPr>
          <p:cNvCxnSpPr>
            <a:endCxn id="4" idx="0"/>
          </p:cNvCxnSpPr>
          <p:nvPr/>
        </p:nvCxnSpPr>
        <p:spPr>
          <a:xfrm flipH="1">
            <a:off x="1098550" y="1700213"/>
            <a:ext cx="736600" cy="4318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16391" grpId="0" animBg="1"/>
      <p:bldP spid="16394" grpId="0" animBg="1"/>
      <p:bldP spid="16397" grpId="0" animBg="1"/>
      <p:bldP spid="16393" grpId="0" animBg="1"/>
      <p:bldP spid="16395" grpId="0" animBg="1"/>
      <p:bldP spid="16398" grpId="0" animBg="1"/>
      <p:bldP spid="16403" grpId="0" animBg="1"/>
      <p:bldP spid="16405" grpId="0" animBg="1"/>
      <p:bldP spid="16407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G_0019-1a">
            <a:extLst>
              <a:ext uri="{FF2B5EF4-FFF2-40B4-BE49-F238E27FC236}">
                <a16:creationId xmlns:a16="http://schemas.microsoft.com/office/drawing/2014/main" xmlns="" id="{03F29A2F-9C5D-4C8E-AF4F-5619AEE6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96975"/>
            <a:ext cx="56896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>
            <a:extLst>
              <a:ext uri="{FF2B5EF4-FFF2-40B4-BE49-F238E27FC236}">
                <a16:creationId xmlns:a16="http://schemas.microsoft.com/office/drawing/2014/main" xmlns="" id="{B8B05772-275A-4BB7-AF02-2BE7154F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188913"/>
            <a:ext cx="8031163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Схема, иллюстрирующая образование светлых (а)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и (б) темных граничных полос на топограммах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87" name="Rectangle 23">
            <a:extLst>
              <a:ext uri="{FF2B5EF4-FFF2-40B4-BE49-F238E27FC236}">
                <a16:creationId xmlns:a16="http://schemas.microsoft.com/office/drawing/2014/main" xmlns="" id="{27F9621D-4873-4C30-8DBE-0D0E19A71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981075"/>
            <a:ext cx="7632700" cy="16557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64872" name="Text Box 8">
            <a:extLst>
              <a:ext uri="{FF2B5EF4-FFF2-40B4-BE49-F238E27FC236}">
                <a16:creationId xmlns:a16="http://schemas.microsoft.com/office/drawing/2014/main" xmlns="" id="{BA8D5BC0-D316-450A-8010-369D431DB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0"/>
            <a:ext cx="76327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Схематическая иллюстрация к образованию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экстинкционного и ориентационного контраста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64873" name="Text Box 9">
            <a:extLst>
              <a:ext uri="{FF2B5EF4-FFF2-40B4-BE49-F238E27FC236}">
                <a16:creationId xmlns:a16="http://schemas.microsoft.com/office/drawing/2014/main" xmlns="" id="{CDF6383D-0567-4F4F-B69D-B762C8850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981075"/>
            <a:ext cx="57991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anose="020B0604020202020204" pitchFamily="34" charset="0"/>
              </a:rPr>
              <a:t>Образец – </a:t>
            </a:r>
            <a:r>
              <a:rPr lang="en-US" altLang="ru-RU" sz="2000">
                <a:latin typeface="Arial" panose="020B0604020202020204" pitchFamily="34" charset="0"/>
              </a:rPr>
              <a:t>C</a:t>
            </a:r>
            <a:r>
              <a:rPr lang="ru-RU" altLang="ru-RU" sz="2000">
                <a:latin typeface="Arial" panose="020B0604020202020204" pitchFamily="34" charset="0"/>
              </a:rPr>
              <a:t> </a:t>
            </a:r>
            <a:r>
              <a:rPr lang="en-US" altLang="ru-RU" sz="2000">
                <a:latin typeface="Arial" panose="020B0604020202020204" pitchFamily="34" charset="0"/>
              </a:rPr>
              <a:t>-</a:t>
            </a:r>
            <a:r>
              <a:rPr lang="ru-RU" altLang="ru-RU" sz="2000">
                <a:latin typeface="Arial" panose="020B0604020202020204" pitchFamily="34" charset="0"/>
              </a:rPr>
              <a:t> матрица, </a:t>
            </a:r>
            <a:r>
              <a:rPr lang="en-US" altLang="ru-RU" sz="2000">
                <a:latin typeface="Arial" panose="020B0604020202020204" pitchFamily="34" charset="0"/>
              </a:rPr>
              <a:t>A </a:t>
            </a:r>
            <a:r>
              <a:rPr lang="ru-RU" altLang="ru-RU" sz="2000">
                <a:latin typeface="Arial" panose="020B0604020202020204" pitchFamily="34" charset="0"/>
              </a:rPr>
              <a:t>и </a:t>
            </a:r>
            <a:r>
              <a:rPr lang="en-US" altLang="ru-RU" sz="2000">
                <a:latin typeface="Arial" panose="020B0604020202020204" pitchFamily="34" charset="0"/>
              </a:rPr>
              <a:t>B - </a:t>
            </a:r>
            <a:r>
              <a:rPr lang="ru-RU" altLang="ru-RU" sz="2000">
                <a:latin typeface="Arial" panose="020B0604020202020204" pitchFamily="34" charset="0"/>
              </a:rPr>
              <a:t>островки</a:t>
            </a:r>
            <a:endParaRPr lang="en-US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latin typeface="Arial" panose="020B0604020202020204" pitchFamily="34" charset="0"/>
              </a:rPr>
              <a:t>R</a:t>
            </a:r>
            <a:r>
              <a:rPr lang="en-US" altLang="ru-RU" sz="1200">
                <a:latin typeface="Arial" panose="020B0604020202020204" pitchFamily="34" charset="0"/>
              </a:rPr>
              <a:t>A</a:t>
            </a:r>
            <a:r>
              <a:rPr lang="en-US" altLang="ru-RU" sz="2000">
                <a:latin typeface="Arial" panose="020B0604020202020204" pitchFamily="34" charset="0"/>
              </a:rPr>
              <a:t>, R</a:t>
            </a:r>
            <a:r>
              <a:rPr lang="en-US" altLang="ru-RU" sz="1200">
                <a:latin typeface="Arial" panose="020B0604020202020204" pitchFamily="34" charset="0"/>
              </a:rPr>
              <a:t>B</a:t>
            </a:r>
            <a:r>
              <a:rPr lang="en-US" altLang="ru-RU" sz="2000">
                <a:latin typeface="Arial" panose="020B0604020202020204" pitchFamily="34" charset="0"/>
              </a:rPr>
              <a:t>, R</a:t>
            </a:r>
            <a:r>
              <a:rPr lang="en-US" altLang="ru-RU" sz="1200">
                <a:latin typeface="Arial" panose="020B0604020202020204" pitchFamily="34" charset="0"/>
              </a:rPr>
              <a:t>C</a:t>
            </a:r>
            <a:r>
              <a:rPr lang="ru-RU" altLang="ru-RU" sz="2000">
                <a:latin typeface="Arial" panose="020B0604020202020204" pitchFamily="34" charset="0"/>
              </a:rPr>
              <a:t> – отражающая способность образца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latin typeface="Arial" panose="020B0604020202020204" pitchFamily="34" charset="0"/>
              </a:rPr>
              <a:t>R</a:t>
            </a:r>
            <a:r>
              <a:rPr lang="en-US" altLang="ru-RU" sz="1200">
                <a:latin typeface="Arial" panose="020B0604020202020204" pitchFamily="34" charset="0"/>
              </a:rPr>
              <a:t>A</a:t>
            </a:r>
            <a:r>
              <a:rPr lang="en-US" altLang="ru-RU" sz="2000">
                <a:latin typeface="Arial" panose="020B0604020202020204" pitchFamily="34" charset="0"/>
              </a:rPr>
              <a:t>&gt;R</a:t>
            </a:r>
            <a:r>
              <a:rPr lang="en-US" altLang="ru-RU" sz="1200">
                <a:latin typeface="Arial" panose="020B0604020202020204" pitchFamily="34" charset="0"/>
              </a:rPr>
              <a:t>C</a:t>
            </a:r>
            <a:r>
              <a:rPr lang="en-US" altLang="ru-RU" sz="2000">
                <a:latin typeface="Arial" panose="020B0604020202020204" pitchFamily="34" charset="0"/>
              </a:rPr>
              <a:t>, R</a:t>
            </a:r>
            <a:r>
              <a:rPr lang="en-US" altLang="ru-RU" sz="1200">
                <a:latin typeface="Arial" panose="020B0604020202020204" pitchFamily="34" charset="0"/>
              </a:rPr>
              <a:t>B</a:t>
            </a:r>
            <a:r>
              <a:rPr lang="en-US" altLang="ru-RU" sz="2000">
                <a:latin typeface="Arial" panose="020B0604020202020204" pitchFamily="34" charset="0"/>
              </a:rPr>
              <a:t>=R</a:t>
            </a:r>
            <a:r>
              <a:rPr lang="en-US" altLang="ru-RU" sz="1200">
                <a:latin typeface="Arial" panose="020B0604020202020204" pitchFamily="34" charset="0"/>
              </a:rPr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n</a:t>
            </a:r>
            <a:r>
              <a:rPr lang="en-US" altLang="ru-RU" sz="1200">
                <a:latin typeface="Arial" panose="020B0604020202020204" pitchFamily="34" charset="0"/>
              </a:rPr>
              <a:t>A</a:t>
            </a:r>
            <a:r>
              <a:rPr lang="en-US" altLang="ru-RU" sz="2000">
                <a:latin typeface="Arial" panose="020B0604020202020204" pitchFamily="34" charset="0"/>
              </a:rPr>
              <a:t>, </a:t>
            </a:r>
            <a:r>
              <a:rPr lang="en-US" altLang="ru-RU" sz="2400">
                <a:latin typeface="Arial" panose="020B0604020202020204" pitchFamily="34" charset="0"/>
              </a:rPr>
              <a:t>n</a:t>
            </a:r>
            <a:r>
              <a:rPr lang="en-US" altLang="ru-RU" sz="1200">
                <a:latin typeface="Arial" panose="020B0604020202020204" pitchFamily="34" charset="0"/>
              </a:rPr>
              <a:t>B</a:t>
            </a:r>
            <a:r>
              <a:rPr lang="en-US" altLang="ru-RU" sz="2000">
                <a:latin typeface="Arial" panose="020B0604020202020204" pitchFamily="34" charset="0"/>
              </a:rPr>
              <a:t>, </a:t>
            </a:r>
            <a:r>
              <a:rPr lang="en-US" altLang="ru-RU" sz="2400">
                <a:latin typeface="Arial" panose="020B0604020202020204" pitchFamily="34" charset="0"/>
              </a:rPr>
              <a:t>n</a:t>
            </a:r>
            <a:r>
              <a:rPr lang="en-US" altLang="ru-RU" sz="1200">
                <a:latin typeface="Arial" panose="020B0604020202020204" pitchFamily="34" charset="0"/>
              </a:rPr>
              <a:t>C</a:t>
            </a:r>
            <a:r>
              <a:rPr lang="en-US" altLang="ru-RU" sz="2000">
                <a:latin typeface="Arial" panose="020B0604020202020204" pitchFamily="34" charset="0"/>
              </a:rPr>
              <a:t> – </a:t>
            </a:r>
            <a:r>
              <a:rPr lang="ru-RU" altLang="ru-RU" sz="2000">
                <a:latin typeface="Arial" panose="020B0604020202020204" pitchFamily="34" charset="0"/>
              </a:rPr>
              <a:t>единичные вектора нормали </a:t>
            </a:r>
            <a:endParaRPr lang="en-US" altLang="ru-RU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anose="020B0604020202020204" pitchFamily="34" charset="0"/>
              </a:rPr>
              <a:t>к отражающим плоскостям</a:t>
            </a:r>
          </a:p>
        </p:txBody>
      </p:sp>
      <p:graphicFrame>
        <p:nvGraphicFramePr>
          <p:cNvPr id="164874" name="Object 10">
            <a:extLst>
              <a:ext uri="{FF2B5EF4-FFF2-40B4-BE49-F238E27FC236}">
                <a16:creationId xmlns:a16="http://schemas.microsoft.com/office/drawing/2014/main" xmlns="" id="{F58FFC1D-9C95-48AD-B125-75F71681FB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588" y="1484313"/>
          <a:ext cx="15843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Equation" r:id="rId4" imgW="863225" imgH="253890" progId="Equation.DSMT4">
                  <p:embed/>
                </p:oleObj>
              </mc:Choice>
              <mc:Fallback>
                <p:oleObj name="Equation" r:id="rId4" imgW="863225" imgH="25389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484313"/>
                        <a:ext cx="15843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75" name="Object 11">
            <a:extLst>
              <a:ext uri="{FF2B5EF4-FFF2-40B4-BE49-F238E27FC236}">
                <a16:creationId xmlns:a16="http://schemas.microsoft.com/office/drawing/2014/main" xmlns="" id="{46C01D90-936A-4B63-955E-491DB814C8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588" y="1989138"/>
          <a:ext cx="163036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Equation" r:id="rId6" imgW="888614" imgH="253890" progId="Equation.DSMT4">
                  <p:embed/>
                </p:oleObj>
              </mc:Choice>
              <mc:Fallback>
                <p:oleObj name="Equation" r:id="rId6" imgW="888614" imgH="25389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989138"/>
                        <a:ext cx="163036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6" name="Text Box 12">
            <a:extLst>
              <a:ext uri="{FF2B5EF4-FFF2-40B4-BE49-F238E27FC236}">
                <a16:creationId xmlns:a16="http://schemas.microsoft.com/office/drawing/2014/main" xmlns="" id="{65DF11EC-047A-444D-B415-CBF1588A8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22938"/>
            <a:ext cx="842962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latin typeface="Arial" panose="020B0604020202020204" pitchFamily="34" charset="0"/>
              </a:rPr>
              <a:t>Схематическое изображение поверхности образца (а); </a:t>
            </a:r>
            <a:endParaRPr lang="en-US" altLang="ru-RU" sz="1600" i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latin typeface="Arial" panose="020B0604020202020204" pitchFamily="34" charset="0"/>
              </a:rPr>
              <a:t>(б) и (в) в полихроматическом свете; </a:t>
            </a:r>
            <a:endParaRPr lang="en-US" altLang="ru-RU" sz="1600" i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latin typeface="Arial" panose="020B0604020202020204" pitchFamily="34" charset="0"/>
              </a:rPr>
              <a:t>(г) и (д) в монохроматическом свете.</a:t>
            </a:r>
            <a:r>
              <a:rPr lang="ru-RU" altLang="ru-RU" sz="1600"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164881" name="Object 17">
            <a:extLst>
              <a:ext uri="{FF2B5EF4-FFF2-40B4-BE49-F238E27FC236}">
                <a16:creationId xmlns:a16="http://schemas.microsoft.com/office/drawing/2014/main" xmlns="" id="{FE1A4B12-4670-4922-B920-BFE3A38D0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6425" y="3249613"/>
          <a:ext cx="1223963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Equation" r:id="rId8" imgW="431425" imgH="177646" progId="Equation.DSMT4">
                  <p:embed/>
                </p:oleObj>
              </mc:Choice>
              <mc:Fallback>
                <p:oleObj name="Equation" r:id="rId8" imgW="431425" imgH="177646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425" y="3249613"/>
                        <a:ext cx="1223963" cy="493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82" name="Object 18">
            <a:extLst>
              <a:ext uri="{FF2B5EF4-FFF2-40B4-BE49-F238E27FC236}">
                <a16:creationId xmlns:a16="http://schemas.microsoft.com/office/drawing/2014/main" xmlns="" id="{43004849-6013-40C5-9396-0F0E118629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9388" y="3217863"/>
          <a:ext cx="12969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Equation" r:id="rId10" imgW="431425" imgH="177646" progId="Equation.DSMT4">
                  <p:embed/>
                </p:oleObj>
              </mc:Choice>
              <mc:Fallback>
                <p:oleObj name="Equation" r:id="rId10" imgW="431425" imgH="177646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388" y="3217863"/>
                        <a:ext cx="1296987" cy="533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83" name="Line 19">
            <a:extLst>
              <a:ext uri="{FF2B5EF4-FFF2-40B4-BE49-F238E27FC236}">
                <a16:creationId xmlns:a16="http://schemas.microsoft.com/office/drawing/2014/main" xmlns="" id="{7F0D84DD-F1A3-4264-B96E-0D62B4F1EA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5600" y="3798888"/>
            <a:ext cx="86360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884" name="Line 20">
            <a:extLst>
              <a:ext uri="{FF2B5EF4-FFF2-40B4-BE49-F238E27FC236}">
                <a16:creationId xmlns:a16="http://schemas.microsoft.com/office/drawing/2014/main" xmlns="" id="{E917A8F3-C74D-48D2-BB52-EA0D28B6F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3663" y="3798888"/>
            <a:ext cx="792162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885" name="Line 21">
            <a:extLst>
              <a:ext uri="{FF2B5EF4-FFF2-40B4-BE49-F238E27FC236}">
                <a16:creationId xmlns:a16="http://schemas.microsoft.com/office/drawing/2014/main" xmlns="" id="{EC091B3E-BDEB-43CD-925A-6958A66B39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0613" y="3771900"/>
            <a:ext cx="935037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886" name="Line 22">
            <a:extLst>
              <a:ext uri="{FF2B5EF4-FFF2-40B4-BE49-F238E27FC236}">
                <a16:creationId xmlns:a16="http://schemas.microsoft.com/office/drawing/2014/main" xmlns="" id="{C160BC2E-BA2B-4431-BA35-AD3611F21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9325" y="3751263"/>
            <a:ext cx="86360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888" name="Text Box 24">
            <a:extLst>
              <a:ext uri="{FF2B5EF4-FFF2-40B4-BE49-F238E27FC236}">
                <a16:creationId xmlns:a16="http://schemas.microsoft.com/office/drawing/2014/main" xmlns="" id="{66B955E0-EF58-4E90-80FA-235083B1D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553200"/>
            <a:ext cx="84296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CC3300"/>
                </a:solidFill>
                <a:latin typeface="Arial" panose="020B0604020202020204" pitchFamily="34" charset="0"/>
              </a:rPr>
              <a:t>Эти два типа изображений получили названия ориентационный и дилатационный контаст</a:t>
            </a:r>
          </a:p>
        </p:txBody>
      </p:sp>
      <p:pic>
        <p:nvPicPr>
          <p:cNvPr id="165089" name="Picture 225" descr="D:\Модель 1.tif">
            <a:extLst>
              <a:ext uri="{FF2B5EF4-FFF2-40B4-BE49-F238E27FC236}">
                <a16:creationId xmlns:a16="http://schemas.microsoft.com/office/drawing/2014/main" xmlns="" id="{0F20AE01-E2A1-432F-93C9-C342C8EE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2781300"/>
            <a:ext cx="20764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090" name="Picture 226" descr="D:\Модель 2.tif">
            <a:extLst>
              <a:ext uri="{FF2B5EF4-FFF2-40B4-BE49-F238E27FC236}">
                <a16:creationId xmlns:a16="http://schemas.microsoft.com/office/drawing/2014/main" xmlns="" id="{2250494B-D237-4539-A081-2ECB235C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221163"/>
            <a:ext cx="35052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092" name="Picture 228" descr="D:\модель 3.tif">
            <a:extLst>
              <a:ext uri="{FF2B5EF4-FFF2-40B4-BE49-F238E27FC236}">
                <a16:creationId xmlns:a16="http://schemas.microsoft.com/office/drawing/2014/main" xmlns="" id="{252CE6D2-846C-4250-981F-5A765D1F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4159250"/>
            <a:ext cx="34385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87" grpId="0" animBg="1"/>
      <p:bldP spid="164872" grpId="0" animBg="1"/>
      <p:bldP spid="164873" grpId="0"/>
      <p:bldP spid="164876" grpId="0" animBg="1"/>
      <p:bldP spid="16488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xmlns="" id="{5B1B4476-5BDA-46EA-BC9A-5D61496F6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590800"/>
            <a:ext cx="36957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Метод Ланга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>
            <a:extLst>
              <a:ext uri="{FF2B5EF4-FFF2-40B4-BE49-F238E27FC236}">
                <a16:creationId xmlns:a16="http://schemas.microsoft.com/office/drawing/2014/main" xmlns="" id="{DF2B207B-D97E-4CC3-894D-5863CFB8B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125538"/>
            <a:ext cx="5543550" cy="4319587"/>
          </a:xfrm>
          <a:prstGeom prst="rect">
            <a:avLst/>
          </a:prstGeom>
          <a:solidFill>
            <a:schemeClr val="accent1"/>
          </a:solidFill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xmlns="" id="{37BC409C-5545-44CD-B096-25C2AE138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33375"/>
            <a:ext cx="24193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Схема Ланга</a:t>
            </a:r>
          </a:p>
        </p:txBody>
      </p:sp>
      <p:pic>
        <p:nvPicPr>
          <p:cNvPr id="43016" name="Picture 8" descr="Lang">
            <a:extLst>
              <a:ext uri="{FF2B5EF4-FFF2-40B4-BE49-F238E27FC236}">
                <a16:creationId xmlns:a16="http://schemas.microsoft.com/office/drawing/2014/main" xmlns="" id="{EE8CF9FE-D6FD-4511-853B-82405E61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54006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>
            <a:extLst>
              <a:ext uri="{FF2B5EF4-FFF2-40B4-BE49-F238E27FC236}">
                <a16:creationId xmlns:a16="http://schemas.microsoft.com/office/drawing/2014/main" xmlns="" id="{AC5577F0-25AC-4F23-BFD4-4DA3C5537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949950"/>
            <a:ext cx="88868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A.R.Lang, The Projection Topograph. A New Method in X-ray Diffraction Micrography,</a:t>
            </a:r>
            <a:endParaRPr lang="ru-RU" altLang="ru-RU" sz="1800" i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Acta </a:t>
            </a: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C</a:t>
            </a:r>
            <a:r>
              <a:rPr lang="ru-RU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ryst.12,</a:t>
            </a: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249-250,</a:t>
            </a: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(1959) </a:t>
            </a:r>
          </a:p>
        </p:txBody>
      </p:sp>
      <p:sp>
        <p:nvSpPr>
          <p:cNvPr id="43018" name="Text Box 10">
            <a:extLst>
              <a:ext uri="{FF2B5EF4-FFF2-40B4-BE49-F238E27FC236}">
                <a16:creationId xmlns:a16="http://schemas.microsoft.com/office/drawing/2014/main" xmlns="" id="{558881DF-DE1A-41CA-BB9F-46375784E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2062163"/>
            <a:ext cx="376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R</a:t>
            </a:r>
            <a:r>
              <a:rPr lang="en-US" altLang="ru-RU" sz="1400" baseline="-25000">
                <a:latin typeface="Arial" panose="020B0604020202020204" pitchFamily="34" charset="0"/>
              </a:rPr>
              <a:t>0</a:t>
            </a:r>
            <a:endParaRPr lang="ru-RU" altLang="ru-RU" sz="1400" baseline="-25000">
              <a:latin typeface="Arial" panose="020B0604020202020204" pitchFamily="34" charset="0"/>
            </a:endParaRPr>
          </a:p>
        </p:txBody>
      </p:sp>
      <p:sp>
        <p:nvSpPr>
          <p:cNvPr id="43019" name="Text Box 11">
            <a:extLst>
              <a:ext uri="{FF2B5EF4-FFF2-40B4-BE49-F238E27FC236}">
                <a16:creationId xmlns:a16="http://schemas.microsoft.com/office/drawing/2014/main" xmlns="" id="{2EDA1B7C-E05B-4DCB-8CAC-9B0BB622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997200"/>
            <a:ext cx="395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R</a:t>
            </a:r>
            <a:r>
              <a:rPr lang="en-US" altLang="ru-RU" sz="1400" baseline="-25000">
                <a:latin typeface="Arial" panose="020B0604020202020204" pitchFamily="34" charset="0"/>
              </a:rPr>
              <a:t>H</a:t>
            </a:r>
            <a:endParaRPr lang="ru-RU" altLang="ru-RU" sz="1400" baseline="-25000">
              <a:latin typeface="Arial" panose="020B0604020202020204" pitchFamily="34" charset="0"/>
            </a:endParaRPr>
          </a:p>
        </p:txBody>
      </p:sp>
      <p:sp>
        <p:nvSpPr>
          <p:cNvPr id="43020" name="Text Box 12">
            <a:extLst>
              <a:ext uri="{FF2B5EF4-FFF2-40B4-BE49-F238E27FC236}">
                <a16:creationId xmlns:a16="http://schemas.microsoft.com/office/drawing/2014/main" xmlns="" id="{B2027C56-51EC-4083-8C77-48D4D65D1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917700"/>
            <a:ext cx="376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K</a:t>
            </a:r>
            <a:r>
              <a:rPr lang="en-US" altLang="ru-RU" sz="1400" baseline="-25000">
                <a:latin typeface="Arial" panose="020B0604020202020204" pitchFamily="34" charset="0"/>
              </a:rPr>
              <a:t>1</a:t>
            </a:r>
            <a:endParaRPr lang="ru-RU" altLang="ru-RU" sz="1400" baseline="-25000">
              <a:latin typeface="Arial" panose="020B0604020202020204" pitchFamily="34" charset="0"/>
            </a:endParaRPr>
          </a:p>
        </p:txBody>
      </p:sp>
      <p:sp>
        <p:nvSpPr>
          <p:cNvPr id="43021" name="Text Box 13">
            <a:extLst>
              <a:ext uri="{FF2B5EF4-FFF2-40B4-BE49-F238E27FC236}">
                <a16:creationId xmlns:a16="http://schemas.microsoft.com/office/drawing/2014/main" xmlns="" id="{72FE97C2-D45F-42E4-A184-CC8F92A43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701800"/>
            <a:ext cx="376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K</a:t>
            </a:r>
            <a:r>
              <a:rPr lang="en-US" altLang="ru-RU" sz="1400" baseline="-25000">
                <a:latin typeface="Arial" panose="020B0604020202020204" pitchFamily="34" charset="0"/>
              </a:rPr>
              <a:t>2</a:t>
            </a:r>
            <a:endParaRPr lang="ru-RU" altLang="ru-RU" sz="1400" baseline="-25000">
              <a:latin typeface="Arial" panose="020B0604020202020204" pitchFamily="34" charset="0"/>
            </a:endParaRPr>
          </a:p>
        </p:txBody>
      </p:sp>
      <p:sp>
        <p:nvSpPr>
          <p:cNvPr id="43022" name="Text Box 14">
            <a:extLst>
              <a:ext uri="{FF2B5EF4-FFF2-40B4-BE49-F238E27FC236}">
                <a16:creationId xmlns:a16="http://schemas.microsoft.com/office/drawing/2014/main" xmlns="" id="{56EBFE29-CFC5-43C2-B807-58F98EA42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797425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Сканирование</a:t>
            </a:r>
          </a:p>
        </p:txBody>
      </p:sp>
      <p:sp>
        <p:nvSpPr>
          <p:cNvPr id="43023" name="Text Box 15">
            <a:extLst>
              <a:ext uri="{FF2B5EF4-FFF2-40B4-BE49-F238E27FC236}">
                <a16:creationId xmlns:a16="http://schemas.microsoft.com/office/drawing/2014/main" xmlns="" id="{9762AE5D-5F70-4B5E-850D-7D03EF576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1587500"/>
            <a:ext cx="3095625" cy="3538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</a:rPr>
              <a:t>S-</a:t>
            </a:r>
            <a:r>
              <a:rPr lang="ru-RU" altLang="ru-RU" sz="1600">
                <a:latin typeface="Arial" panose="020B0604020202020204" pitchFamily="34" charset="0"/>
              </a:rPr>
              <a:t>точечный источник рентгеновского излучения;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</a:rPr>
              <a:t>C</a:t>
            </a:r>
            <a:r>
              <a:rPr lang="ru-RU" altLang="ru-RU" sz="1600">
                <a:latin typeface="Arial" panose="020B0604020202020204" pitchFamily="34" charset="0"/>
              </a:rPr>
              <a:t>-образец;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</a:rPr>
              <a:t>P-</a:t>
            </a:r>
            <a:r>
              <a:rPr lang="ru-RU" altLang="ru-RU" sz="1600">
                <a:latin typeface="Arial" panose="020B0604020202020204" pitchFamily="34" charset="0"/>
              </a:rPr>
              <a:t>фотографическая пластика;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</a:rPr>
              <a:t>R</a:t>
            </a:r>
            <a:r>
              <a:rPr lang="en-US" altLang="ru-RU" sz="1600" baseline="-25000">
                <a:latin typeface="Arial" panose="020B0604020202020204" pitchFamily="34" charset="0"/>
              </a:rPr>
              <a:t>0</a:t>
            </a:r>
            <a:r>
              <a:rPr lang="en-US" altLang="ru-RU" sz="1600">
                <a:latin typeface="Arial" panose="020B0604020202020204" pitchFamily="34" charset="0"/>
              </a:rPr>
              <a:t> </a:t>
            </a:r>
            <a:r>
              <a:rPr lang="ru-RU" altLang="ru-RU" sz="1600">
                <a:latin typeface="Arial" panose="020B0604020202020204" pitchFamily="34" charset="0"/>
              </a:rPr>
              <a:t>и</a:t>
            </a:r>
            <a:r>
              <a:rPr lang="en-US" altLang="ru-RU" sz="1600">
                <a:latin typeface="Arial" panose="020B0604020202020204" pitchFamily="34" charset="0"/>
              </a:rPr>
              <a:t> R</a:t>
            </a:r>
            <a:r>
              <a:rPr lang="en-US" altLang="ru-RU" sz="1600" baseline="-25000">
                <a:latin typeface="Arial" panose="020B0604020202020204" pitchFamily="34" charset="0"/>
              </a:rPr>
              <a:t>H</a:t>
            </a:r>
            <a:r>
              <a:rPr lang="en-US" altLang="ru-RU" sz="1600">
                <a:latin typeface="Arial" panose="020B0604020202020204" pitchFamily="34" charset="0"/>
              </a:rPr>
              <a:t>-</a:t>
            </a:r>
            <a:r>
              <a:rPr lang="ru-RU" altLang="ru-RU" sz="1600">
                <a:latin typeface="Arial" panose="020B0604020202020204" pitchFamily="34" charset="0"/>
              </a:rPr>
              <a:t>проходящий и дифрагированный пучки;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</a:rPr>
              <a:t>K</a:t>
            </a:r>
            <a:r>
              <a:rPr lang="en-US" altLang="ru-RU" sz="1600" baseline="-25000">
                <a:latin typeface="Arial" panose="020B0604020202020204" pitchFamily="34" charset="0"/>
              </a:rPr>
              <a:t>1</a:t>
            </a:r>
            <a:r>
              <a:rPr lang="ru-RU" altLang="ru-RU" sz="1600">
                <a:latin typeface="Arial" panose="020B0604020202020204" pitchFamily="34" charset="0"/>
              </a:rPr>
              <a:t>-щель коллиматора формирующая первичный пучок;</a:t>
            </a:r>
            <a:r>
              <a:rPr lang="en-US" altLang="ru-RU" sz="1600">
                <a:latin typeface="Arial" panose="020B0604020202020204" pitchFamily="34" charset="0"/>
              </a:rPr>
              <a:t> </a:t>
            </a:r>
            <a:endParaRPr lang="ru-RU" altLang="ru-RU" sz="16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Arial" panose="020B0604020202020204" pitchFamily="34" charset="0"/>
              </a:rPr>
              <a:t>K</a:t>
            </a:r>
            <a:r>
              <a:rPr lang="en-US" altLang="ru-RU" sz="1600" baseline="-25000">
                <a:latin typeface="Arial" panose="020B0604020202020204" pitchFamily="34" charset="0"/>
              </a:rPr>
              <a:t>2</a:t>
            </a:r>
            <a:r>
              <a:rPr lang="en-US" altLang="ru-RU" sz="1600">
                <a:latin typeface="Arial" panose="020B0604020202020204" pitchFamily="34" charset="0"/>
              </a:rPr>
              <a:t>-</a:t>
            </a:r>
            <a:r>
              <a:rPr lang="ru-RU" altLang="ru-RU" sz="1600">
                <a:latin typeface="Arial" panose="020B0604020202020204" pitchFamily="34" charset="0"/>
              </a:rPr>
              <a:t>щель выбирающая дифрагированный или проходящий пучки для регистрации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  <p:bldP spid="43013" grpId="0" animBg="1"/>
      <p:bldP spid="43014" grpId="0" animBg="1"/>
      <p:bldP spid="43018" grpId="0"/>
      <p:bldP spid="43019" grpId="0"/>
      <p:bldP spid="43020" grpId="0"/>
      <p:bldP spid="43021" grpId="0"/>
      <p:bldP spid="43022" grpId="0"/>
      <p:bldP spid="430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3-04">
            <a:extLst>
              <a:ext uri="{FF2B5EF4-FFF2-40B4-BE49-F238E27FC236}">
                <a16:creationId xmlns:a16="http://schemas.microsoft.com/office/drawing/2014/main" xmlns="" id="{436495E5-BB0A-4379-BAB7-9B273115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0350"/>
            <a:ext cx="6408737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9">
            <a:extLst>
              <a:ext uri="{FF2B5EF4-FFF2-40B4-BE49-F238E27FC236}">
                <a16:creationId xmlns:a16="http://schemas.microsoft.com/office/drawing/2014/main" xmlns="" id="{8998718C-F848-46D4-B6E7-85AF2D542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6016625"/>
            <a:ext cx="60277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Authier A., Lang A.R. J.Appl.Phys. (1964), 35, 1956-19</a:t>
            </a:r>
            <a:r>
              <a:rPr lang="en-US" altLang="ru-RU" sz="1800" i="1">
                <a:latin typeface="Arial" panose="020B0604020202020204" pitchFamily="34" charset="0"/>
              </a:rPr>
              <a:t>59</a:t>
            </a:r>
            <a:endParaRPr lang="ru-RU" altLang="ru-RU" sz="1800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0" name="Rectangle 8">
            <a:extLst>
              <a:ext uri="{FF2B5EF4-FFF2-40B4-BE49-F238E27FC236}">
                <a16:creationId xmlns:a16="http://schemas.microsoft.com/office/drawing/2014/main" xmlns="" id="{F46F7D5F-0981-4AE8-B08E-2F7D9DE92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876925"/>
            <a:ext cx="7704137" cy="792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66918" name="Text Box 6">
            <a:extLst>
              <a:ext uri="{FF2B5EF4-FFF2-40B4-BE49-F238E27FC236}">
                <a16:creationId xmlns:a16="http://schemas.microsoft.com/office/drawing/2014/main" xmlns="" id="{D7297DAC-2E86-4D8C-A178-C9AA3AFC9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381750"/>
            <a:ext cx="4303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>
                <a:latin typeface="Arial" panose="020B0604020202020204" pitchFamily="34" charset="0"/>
              </a:rPr>
              <a:t>Schwuttke G.H. Journ. Appl.Phys. (1962) 33, p.2760</a:t>
            </a:r>
            <a:endParaRPr lang="ru-RU" altLang="ru-RU" sz="1400" i="1">
              <a:latin typeface="Arial" panose="020B0604020202020204" pitchFamily="34" charset="0"/>
            </a:endParaRPr>
          </a:p>
        </p:txBody>
      </p:sp>
      <p:sp>
        <p:nvSpPr>
          <p:cNvPr id="166919" name="Text Box 7">
            <a:extLst>
              <a:ext uri="{FF2B5EF4-FFF2-40B4-BE49-F238E27FC236}">
                <a16:creationId xmlns:a16="http://schemas.microsoft.com/office/drawing/2014/main" xmlns="" id="{FE161872-DBD7-40FF-9B4C-E24D0BF52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875338"/>
            <a:ext cx="711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CC"/>
                </a:solidFill>
                <a:latin typeface="Arial" panose="020B0604020202020204" pitchFamily="34" charset="0"/>
              </a:rPr>
              <a:t>Пластинка монкристалла германия с поверхностью (112) вырезана из слитка </a:t>
            </a:r>
            <a:endParaRPr lang="en-US" altLang="ru-RU" sz="14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CC"/>
                </a:solidFill>
                <a:latin typeface="Arial" panose="020B0604020202020204" pitchFamily="34" charset="0"/>
              </a:rPr>
              <a:t>выращенного вдоль оси </a:t>
            </a:r>
            <a:r>
              <a:rPr lang="en-US" altLang="ru-RU" sz="1400">
                <a:solidFill>
                  <a:srgbClr val="0000CC"/>
                </a:solidFill>
                <a:latin typeface="Arial" panose="020B0604020202020204" pitchFamily="34" charset="0"/>
              </a:rPr>
              <a:t>[111]</a:t>
            </a:r>
            <a:r>
              <a:rPr lang="ru-RU" altLang="ru-RU" sz="1400">
                <a:solidFill>
                  <a:srgbClr val="0000CC"/>
                </a:solidFill>
                <a:latin typeface="Arial" panose="020B0604020202020204" pitchFamily="34" charset="0"/>
              </a:rPr>
              <a:t> (напрввлена вертикально), отражение (220).</a:t>
            </a:r>
          </a:p>
        </p:txBody>
      </p:sp>
      <p:sp>
        <p:nvSpPr>
          <p:cNvPr id="166917" name="Text Box 5">
            <a:extLst>
              <a:ext uri="{FF2B5EF4-FFF2-40B4-BE49-F238E27FC236}">
                <a16:creationId xmlns:a16="http://schemas.microsoft.com/office/drawing/2014/main" xmlns="" id="{24A7069C-2F9A-4C6D-8B25-8287D9169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8913"/>
            <a:ext cx="6151563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Топограммы монокристалла германия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в прямом и дифрагированном пучках</a:t>
            </a:r>
          </a:p>
        </p:txBody>
      </p:sp>
      <p:pic>
        <p:nvPicPr>
          <p:cNvPr id="166921" name="Picture 9" descr="Lang">
            <a:extLst>
              <a:ext uri="{FF2B5EF4-FFF2-40B4-BE49-F238E27FC236}">
                <a16:creationId xmlns:a16="http://schemas.microsoft.com/office/drawing/2014/main" xmlns="" id="{8C24B532-239B-4613-B323-6F0E7E8E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276475"/>
            <a:ext cx="259238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4" name="Line 12">
            <a:extLst>
              <a:ext uri="{FF2B5EF4-FFF2-40B4-BE49-F238E27FC236}">
                <a16:creationId xmlns:a16="http://schemas.microsoft.com/office/drawing/2014/main" xmlns="" id="{84D17498-9338-4BB5-8448-F653366F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5573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6925" name="Line 13">
            <a:extLst>
              <a:ext uri="{FF2B5EF4-FFF2-40B4-BE49-F238E27FC236}">
                <a16:creationId xmlns:a16="http://schemas.microsoft.com/office/drawing/2014/main" xmlns="" id="{1041E481-7134-47A0-BA87-B70779D2C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557338"/>
            <a:ext cx="144463" cy="1223962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6927" name="Line 15">
            <a:extLst>
              <a:ext uri="{FF2B5EF4-FFF2-40B4-BE49-F238E27FC236}">
                <a16:creationId xmlns:a16="http://schemas.microsoft.com/office/drawing/2014/main" xmlns="" id="{27D6A8FC-6562-4CFA-A310-6F25774A4B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3213100"/>
            <a:ext cx="1223962" cy="16557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35202" name="Picture 2" descr="G:\R0.tif">
            <a:extLst>
              <a:ext uri="{FF2B5EF4-FFF2-40B4-BE49-F238E27FC236}">
                <a16:creationId xmlns:a16="http://schemas.microsoft.com/office/drawing/2014/main" xmlns="" id="{C82014B5-908D-4943-861B-BD430DCB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30575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03" name="Picture 3" descr="G:\Rh.tif">
            <a:extLst>
              <a:ext uri="{FF2B5EF4-FFF2-40B4-BE49-F238E27FC236}">
                <a16:creationId xmlns:a16="http://schemas.microsoft.com/office/drawing/2014/main" xmlns="" id="{41E481A5-26C4-4D00-A1AF-E5CA5168A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25538"/>
            <a:ext cx="31051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3" name="Line 11">
            <a:extLst>
              <a:ext uri="{FF2B5EF4-FFF2-40B4-BE49-F238E27FC236}">
                <a16:creationId xmlns:a16="http://schemas.microsoft.com/office/drawing/2014/main" xmlns="" id="{7EC39703-BFE4-405C-9863-F960C4692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1557338"/>
            <a:ext cx="6192837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6926" name="Line 14">
            <a:extLst>
              <a:ext uri="{FF2B5EF4-FFF2-40B4-BE49-F238E27FC236}">
                <a16:creationId xmlns:a16="http://schemas.microsoft.com/office/drawing/2014/main" xmlns="" id="{7133D4FC-3157-4A89-81B8-E9517EDE3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4868863"/>
            <a:ext cx="2232025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0" grpId="0" animBg="1"/>
      <p:bldP spid="166918" grpId="0"/>
      <p:bldP spid="166919" grpId="0"/>
      <p:bldP spid="1669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ic.academic.ru/pictures/bse/jpg/0234564939.jpg">
            <a:extLst>
              <a:ext uri="{FF2B5EF4-FFF2-40B4-BE49-F238E27FC236}">
                <a16:creationId xmlns:a16="http://schemas.microsoft.com/office/drawing/2014/main" xmlns="" id="{874EB0FF-6C70-4985-AA32-AD7C2CC2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27392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B782E0-A4FD-41AE-AF4E-3F48B92B8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3375"/>
            <a:ext cx="8713787" cy="70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anose="020B0604020202020204" pitchFamily="34" charset="0"/>
              </a:rPr>
              <a:t>Топограмма монокристаллов кремния, полученная по методу Ланга. Толщина кристалла 0,5 </a:t>
            </a:r>
            <a:r>
              <a:rPr lang="ru-RU" altLang="ru-RU" sz="2000" i="1">
                <a:latin typeface="Arial" panose="020B0604020202020204" pitchFamily="34" charset="0"/>
              </a:rPr>
              <a:t>мм</a:t>
            </a:r>
            <a:r>
              <a:rPr lang="ru-RU" altLang="ru-RU" sz="2000">
                <a:latin typeface="Arial" panose="020B0604020202020204" pitchFamily="34" charset="0"/>
              </a:rPr>
              <a:t>. Видны отдельные дислокации -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Petli Si">
            <a:extLst>
              <a:ext uri="{FF2B5EF4-FFF2-40B4-BE49-F238E27FC236}">
                <a16:creationId xmlns:a16="http://schemas.microsoft.com/office/drawing/2014/main" xmlns="" id="{8CC5F4AB-8C60-4E78-8C1D-880D06D8A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39913"/>
            <a:ext cx="6048375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>
            <a:extLst>
              <a:ext uri="{FF2B5EF4-FFF2-40B4-BE49-F238E27FC236}">
                <a16:creationId xmlns:a16="http://schemas.microsoft.com/office/drawing/2014/main" xmlns="" id="{8929E30A-9762-4716-9644-7FFE14D42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88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Топограмма монокристалла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 введенными при пластическом изгибе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дислокационными полупетлями, полученная по методу Ланга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xmlns="" id="{476D5C0D-45A2-4F0D-96AB-DD7A38BEC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661025"/>
            <a:ext cx="7777163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E.V.Suvorov,V.I.Polovinkina, V.I.Nikitenko, V.L.Indenbom, </a:t>
            </a:r>
            <a:endParaRPr lang="en-US" altLang="ru-RU" sz="1800" i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Investigation of Image Formation of Straight-Line Dislokations in the Case </a:t>
            </a:r>
            <a:endParaRPr lang="ru-RU" altLang="ru-RU" sz="1800" i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of Extinction Contrast </a:t>
            </a:r>
            <a:r>
              <a:rPr lang="ru-RU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 i="1">
                <a:solidFill>
                  <a:srgbClr val="0000CC"/>
                </a:solidFill>
                <a:latin typeface="Arial" panose="020B0604020202020204" pitchFamily="34" charset="0"/>
              </a:rPr>
              <a:t>Phys.Stat.Sol.26,1,385-395,1974</a:t>
            </a:r>
            <a:endParaRPr lang="ru-RU" altLang="ru-RU" sz="1800" i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38919" name="Picture 7" descr="111">
            <a:extLst>
              <a:ext uri="{FF2B5EF4-FFF2-40B4-BE49-F238E27FC236}">
                <a16:creationId xmlns:a16="http://schemas.microsoft.com/office/drawing/2014/main" xmlns="" id="{CE4CD778-2ABE-4DD3-8F69-601908572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14625"/>
            <a:ext cx="27384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xmlns="" id="{6AA18551-B573-4890-900A-2DB905CDA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3649663"/>
            <a:ext cx="882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Т=600</a:t>
            </a:r>
            <a:r>
              <a:rPr lang="ru-RU" altLang="ru-RU" sz="1400" baseline="30000">
                <a:latin typeface="Arial" panose="020B0604020202020204" pitchFamily="34" charset="0"/>
              </a:rPr>
              <a:t>0</a:t>
            </a:r>
            <a:r>
              <a:rPr lang="ru-RU" altLang="ru-RU" sz="1400">
                <a:latin typeface="Arial" panose="020B0604020202020204" pitchFamily="34" charset="0"/>
              </a:rPr>
              <a:t>С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xmlns="" id="{1C142437-067E-4276-8EF1-7662617A0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2209800"/>
            <a:ext cx="9747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царапина</a:t>
            </a:r>
          </a:p>
        </p:txBody>
      </p:sp>
      <p:sp>
        <p:nvSpPr>
          <p:cNvPr id="38923" name="Line 11">
            <a:extLst>
              <a:ext uri="{FF2B5EF4-FFF2-40B4-BE49-F238E27FC236}">
                <a16:creationId xmlns:a16="http://schemas.microsoft.com/office/drawing/2014/main" xmlns="" id="{ACFCC995-C0A3-4B00-B203-48E5E95C06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0650" y="2498725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20" grpId="0"/>
      <p:bldP spid="389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>
            <a:extLst>
              <a:ext uri="{FF2B5EF4-FFF2-40B4-BE49-F238E27FC236}">
                <a16:creationId xmlns:a16="http://schemas.microsoft.com/office/drawing/2014/main" xmlns="" id="{186BD66D-83CE-4CED-BF1F-9D159B1A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9036050" cy="2554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Метод Ланга: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разрешение хорошее (2-5мкм), однако для получения топограмм кристаллов имеющих площади в несколько см</a:t>
            </a:r>
            <a:r>
              <a:rPr lang="ru-RU" altLang="ru-RU" baseline="30000">
                <a:latin typeface="Arial" panose="020B0604020202020204" pitchFamily="34" charset="0"/>
              </a:rPr>
              <a:t>2</a:t>
            </a:r>
            <a:r>
              <a:rPr lang="ru-RU" altLang="ru-RU">
                <a:latin typeface="Arial" panose="020B0604020202020204" pitchFamily="34" charset="0"/>
              </a:rPr>
              <a:t> требуется десятки часов.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>
            <a:extLst>
              <a:ext uri="{FF2B5EF4-FFF2-40B4-BE49-F238E27FC236}">
                <a16:creationId xmlns:a16="http://schemas.microsoft.com/office/drawing/2014/main" xmlns="" id="{D6C17C1F-6DE1-440B-9880-8BAC2619C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565400"/>
            <a:ext cx="8126412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FF"/>
                </a:solidFill>
                <a:latin typeface="Arial" panose="020B0604020202020204" pitchFamily="34" charset="0"/>
              </a:rPr>
              <a:t>Схема топографии по Борману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xmlns="" id="{B1DA4F8A-7B53-4B0E-8E7A-CF40B71A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276475"/>
            <a:ext cx="7651750" cy="2289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  <a:latin typeface="Arial" panose="020B0604020202020204" pitchFamily="34" charset="0"/>
              </a:rPr>
              <a:t>Эта методика применяется для исследования кристаллов с плотностью дефектов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rgbClr val="3333FF"/>
                </a:solidFill>
                <a:latin typeface="Arial" panose="020B0604020202020204" pitchFamily="34" charset="0"/>
              </a:rPr>
              <a:t>~</a:t>
            </a:r>
            <a:r>
              <a:rPr lang="ru-RU" altLang="ru-RU" sz="3600" b="1">
                <a:solidFill>
                  <a:srgbClr val="3333FF"/>
                </a:solidFill>
                <a:latin typeface="Arial" panose="020B0604020202020204" pitchFamily="34" charset="0"/>
              </a:rPr>
              <a:t>10</a:t>
            </a:r>
            <a:r>
              <a:rPr lang="ru-RU" altLang="ru-RU" sz="3600" b="1" baseline="30000">
                <a:solidFill>
                  <a:srgbClr val="3333FF"/>
                </a:solidFill>
                <a:latin typeface="Arial" panose="020B0604020202020204" pitchFamily="34" charset="0"/>
              </a:rPr>
              <a:t>6 </a:t>
            </a:r>
            <a:r>
              <a:rPr lang="ru-RU" altLang="ru-RU" sz="3600" b="1">
                <a:solidFill>
                  <a:srgbClr val="3333FF"/>
                </a:solidFill>
                <a:latin typeface="Arial" panose="020B0604020202020204" pitchFamily="34" charset="0"/>
              </a:rPr>
              <a:t>-10</a:t>
            </a:r>
            <a:r>
              <a:rPr lang="ru-RU" altLang="ru-RU" sz="3600" b="1" baseline="30000">
                <a:solidFill>
                  <a:srgbClr val="3333FF"/>
                </a:solidFill>
                <a:latin typeface="Arial" panose="020B0604020202020204" pitchFamily="34" charset="0"/>
              </a:rPr>
              <a:t>18 </a:t>
            </a:r>
            <a:r>
              <a:rPr lang="ru-RU" altLang="ru-RU" sz="3600" b="1">
                <a:solidFill>
                  <a:srgbClr val="3333FF"/>
                </a:solidFill>
                <a:latin typeface="Arial" panose="020B0604020202020204" pitchFamily="34" charset="0"/>
              </a:rPr>
              <a:t>см</a:t>
            </a:r>
            <a:r>
              <a:rPr lang="ru-RU" altLang="ru-RU" sz="3600" b="1" baseline="30000">
                <a:solidFill>
                  <a:srgbClr val="3333FF"/>
                </a:solidFill>
                <a:latin typeface="Arial" panose="020B0604020202020204" pitchFamily="34" charset="0"/>
              </a:rPr>
              <a:t>-2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9" name="Text Box 5">
            <a:extLst>
              <a:ext uri="{FF2B5EF4-FFF2-40B4-BE49-F238E27FC236}">
                <a16:creationId xmlns:a16="http://schemas.microsoft.com/office/drawing/2014/main" xmlns="" id="{9D28BBBF-A10A-48BB-953F-B0F61D5D6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8913"/>
            <a:ext cx="82581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Схема Бормановской топографии со сканированием</a:t>
            </a:r>
          </a:p>
        </p:txBody>
      </p:sp>
      <p:sp>
        <p:nvSpPr>
          <p:cNvPr id="61443" name="TextBox 1">
            <a:extLst>
              <a:ext uri="{FF2B5EF4-FFF2-40B4-BE49-F238E27FC236}">
                <a16:creationId xmlns:a16="http://schemas.microsoft.com/office/drawing/2014/main" xmlns="" id="{19005ACE-06C9-4D29-A800-11BA72474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4724400"/>
            <a:ext cx="793115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Применяется для изучения толстых кристаллов (µ</a:t>
            </a:r>
            <a:r>
              <a:rPr lang="en-US" altLang="ru-RU" sz="2400">
                <a:solidFill>
                  <a:srgbClr val="0000CC"/>
                </a:solidFill>
                <a:latin typeface="Arial" panose="020B0604020202020204" pitchFamily="34" charset="0"/>
              </a:rPr>
              <a:t>t&gt;&gt;1</a:t>
            </a: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). Используется  линейный фокус рентгеновской трубки, поэтому топограмма всего кристалла снимается одновременно (экономия</a:t>
            </a:r>
            <a:r>
              <a:rPr lang="en-US" altLang="ru-RU" sz="24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 времени). </a:t>
            </a:r>
            <a:r>
              <a:rPr lang="en-US" altLang="ru-RU" sz="24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ru-RU" altLang="ru-RU" sz="24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1444" name="TextBox 2">
            <a:extLst>
              <a:ext uri="{FF2B5EF4-FFF2-40B4-BE49-F238E27FC236}">
                <a16:creationId xmlns:a16="http://schemas.microsoft.com/office/drawing/2014/main" xmlns="" id="{488919AF-286C-4CFB-9488-2C6C8BC74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954213"/>
            <a:ext cx="3716337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  <a:latin typeface="Arial" panose="020B0604020202020204" pitchFamily="34" charset="0"/>
              </a:rPr>
              <a:t>LS</a:t>
            </a: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 – линейный фокус;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  <a:latin typeface="Arial" panose="020B0604020202020204" pitchFamily="34" charset="0"/>
              </a:rPr>
              <a:t>D – </a:t>
            </a: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коллиматор; </a:t>
            </a:r>
            <a:endParaRPr lang="en-US" altLang="ru-R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С – кристалл;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  <a:latin typeface="Arial" panose="020B0604020202020204" pitchFamily="34" charset="0"/>
              </a:rPr>
              <a:t>F – </a:t>
            </a: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фотопластинка;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  <a:latin typeface="Arial" panose="020B0604020202020204" pitchFamily="34" charset="0"/>
              </a:rPr>
              <a:t>R – </a:t>
            </a: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дифрагированный пучок;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  <a:latin typeface="Arial" panose="020B0604020202020204" pitchFamily="34" charset="0"/>
              </a:rPr>
              <a:t>T</a:t>
            </a: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 – прошедший пучок </a:t>
            </a:r>
          </a:p>
        </p:txBody>
      </p:sp>
      <p:pic>
        <p:nvPicPr>
          <p:cNvPr id="61445" name="Picture 3" descr="H:\Схема Бормана 2.tif">
            <a:extLst>
              <a:ext uri="{FF2B5EF4-FFF2-40B4-BE49-F238E27FC236}">
                <a16:creationId xmlns:a16="http://schemas.microsoft.com/office/drawing/2014/main" xmlns="" id="{840929AC-0967-47D7-896A-D5EFD4F0C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85888"/>
            <a:ext cx="4826000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 animBg="1"/>
      <p:bldP spid="61443" grpId="0" animBg="1"/>
      <p:bldP spid="614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E211AB4-B72B-4C09-81FB-281058578E75}"/>
              </a:ext>
            </a:extLst>
          </p:cNvPr>
          <p:cNvSpPr/>
          <p:nvPr/>
        </p:nvSpPr>
        <p:spPr>
          <a:xfrm>
            <a:off x="468313" y="1546225"/>
            <a:ext cx="5759450" cy="4475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511E0DC-CA9D-4563-8B19-CAD39DE7ADAE}"/>
              </a:ext>
            </a:extLst>
          </p:cNvPr>
          <p:cNvSpPr/>
          <p:nvPr/>
        </p:nvSpPr>
        <p:spPr>
          <a:xfrm>
            <a:off x="611188" y="2994025"/>
            <a:ext cx="5473700" cy="2160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543B2B90-4127-45D4-B5ED-7B0409CC98A8}"/>
              </a:ext>
            </a:extLst>
          </p:cNvPr>
          <p:cNvCxnSpPr/>
          <p:nvPr/>
        </p:nvCxnSpPr>
        <p:spPr>
          <a:xfrm>
            <a:off x="2057400" y="2076450"/>
            <a:ext cx="2082800" cy="3078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5F9FA346-23B8-4E06-9694-D258EBBC5044}"/>
              </a:ext>
            </a:extLst>
          </p:cNvPr>
          <p:cNvCxnSpPr/>
          <p:nvPr/>
        </p:nvCxnSpPr>
        <p:spPr>
          <a:xfrm flipH="1">
            <a:off x="1547813" y="2994025"/>
            <a:ext cx="1152525" cy="2160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0476E5F9-4163-4385-95E5-C1B57921919E}"/>
              </a:ext>
            </a:extLst>
          </p:cNvPr>
          <p:cNvCxnSpPr>
            <a:stCxn id="62472" idx="2"/>
          </p:cNvCxnSpPr>
          <p:nvPr/>
        </p:nvCxnSpPr>
        <p:spPr>
          <a:xfrm>
            <a:off x="3148013" y="2070100"/>
            <a:ext cx="2016125" cy="30765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51A50413-0EF4-4861-B240-709D0187C7F4}"/>
              </a:ext>
            </a:extLst>
          </p:cNvPr>
          <p:cNvCxnSpPr/>
          <p:nvPr/>
        </p:nvCxnSpPr>
        <p:spPr>
          <a:xfrm flipH="1">
            <a:off x="2555875" y="2994025"/>
            <a:ext cx="1152525" cy="2160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1" name="TextBox 10">
            <a:extLst>
              <a:ext uri="{FF2B5EF4-FFF2-40B4-BE49-F238E27FC236}">
                <a16:creationId xmlns:a16="http://schemas.microsoft.com/office/drawing/2014/main" xmlns="" id="{AE268C60-4AB3-423F-B390-BF69E43C0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1544638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2472" name="TextBox 11">
            <a:extLst>
              <a:ext uri="{FF2B5EF4-FFF2-40B4-BE49-F238E27FC236}">
                <a16:creationId xmlns:a16="http://schemas.microsoft.com/office/drawing/2014/main" xmlns="" id="{24DE97A2-7EAC-4020-B9F3-D2C6720C2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1546225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2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98285EBA-C91E-4704-8E13-3ACE200E30BC}"/>
              </a:ext>
            </a:extLst>
          </p:cNvPr>
          <p:cNvCxnSpPr/>
          <p:nvPr/>
        </p:nvCxnSpPr>
        <p:spPr>
          <a:xfrm>
            <a:off x="1547813" y="5154613"/>
            <a:ext cx="25923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54409422-973B-408C-B1DF-DBD7F3A6A46F}"/>
              </a:ext>
            </a:extLst>
          </p:cNvPr>
          <p:cNvCxnSpPr/>
          <p:nvPr/>
        </p:nvCxnSpPr>
        <p:spPr>
          <a:xfrm>
            <a:off x="2565400" y="5108575"/>
            <a:ext cx="2582863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Дуга 29">
            <a:extLst>
              <a:ext uri="{FF2B5EF4-FFF2-40B4-BE49-F238E27FC236}">
                <a16:creationId xmlns:a16="http://schemas.microsoft.com/office/drawing/2014/main" xmlns="" id="{CC958BFD-044D-4C27-945C-5BDC49037619}"/>
              </a:ext>
            </a:extLst>
          </p:cNvPr>
          <p:cNvSpPr/>
          <p:nvPr/>
        </p:nvSpPr>
        <p:spPr>
          <a:xfrm rot="2592854" flipV="1">
            <a:off x="2235200" y="2760663"/>
            <a:ext cx="935038" cy="892175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76" name="TextBox 30">
            <a:extLst>
              <a:ext uri="{FF2B5EF4-FFF2-40B4-BE49-F238E27FC236}">
                <a16:creationId xmlns:a16="http://schemas.microsoft.com/office/drawing/2014/main" xmlns="" id="{FEDF41F7-800A-4F38-AB9C-E8F3CC20B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3567113"/>
            <a:ext cx="579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2</a:t>
            </a:r>
            <a:r>
              <a:rPr lang="el-GR" altLang="ru-RU" sz="2800">
                <a:latin typeface="Arial" panose="020B0604020202020204" pitchFamily="34" charset="0"/>
              </a:rPr>
              <a:t>θ</a:t>
            </a:r>
            <a:endParaRPr lang="ru-RU" altLang="ru-RU" sz="2800">
              <a:latin typeface="Arial" panose="020B0604020202020204" pitchFamily="34" charset="0"/>
            </a:endParaRPr>
          </a:p>
        </p:txBody>
      </p:sp>
      <p:sp>
        <p:nvSpPr>
          <p:cNvPr id="62477" name="TextBox 33">
            <a:extLst>
              <a:ext uri="{FF2B5EF4-FFF2-40B4-BE49-F238E27FC236}">
                <a16:creationId xmlns:a16="http://schemas.microsoft.com/office/drawing/2014/main" xmlns="" id="{0A917300-97FE-4206-9D26-5E2C9B304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115888"/>
            <a:ext cx="7559675" cy="1385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В чем состоит проблема использования линейного фокуса трубки в рентгеновской топографии?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1390C476-E497-4EE8-8746-27705CBE88FB}"/>
              </a:ext>
            </a:extLst>
          </p:cNvPr>
          <p:cNvCxnSpPr/>
          <p:nvPr/>
        </p:nvCxnSpPr>
        <p:spPr>
          <a:xfrm>
            <a:off x="1547813" y="2068513"/>
            <a:ext cx="2879725" cy="79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9" name="TextBox 36">
            <a:extLst>
              <a:ext uri="{FF2B5EF4-FFF2-40B4-BE49-F238E27FC236}">
                <a16:creationId xmlns:a16="http://schemas.microsoft.com/office/drawing/2014/main" xmlns="" id="{941010D9-8EAF-471E-90AF-952A93A29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052763"/>
            <a:ext cx="1027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Кристалл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0CF5EAAC-089F-4F5F-8C9E-F21231C07547}"/>
              </a:ext>
            </a:extLst>
          </p:cNvPr>
          <p:cNvSpPr/>
          <p:nvPr/>
        </p:nvSpPr>
        <p:spPr>
          <a:xfrm flipH="1">
            <a:off x="1990725" y="1997075"/>
            <a:ext cx="163513" cy="141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2F86E677-A644-4998-B816-A78D27C23116}"/>
              </a:ext>
            </a:extLst>
          </p:cNvPr>
          <p:cNvSpPr/>
          <p:nvPr/>
        </p:nvSpPr>
        <p:spPr>
          <a:xfrm flipH="1">
            <a:off x="3098800" y="2001838"/>
            <a:ext cx="163513" cy="1412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614474FA-DB26-4FCE-A51D-769B289D6E55}"/>
              </a:ext>
            </a:extLst>
          </p:cNvPr>
          <p:cNvCxnSpPr/>
          <p:nvPr/>
        </p:nvCxnSpPr>
        <p:spPr>
          <a:xfrm>
            <a:off x="1547813" y="5154613"/>
            <a:ext cx="0" cy="438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C3BF9AE1-2149-4DDE-A49B-A10FD4B821E6}"/>
              </a:ext>
            </a:extLst>
          </p:cNvPr>
          <p:cNvCxnSpPr/>
          <p:nvPr/>
        </p:nvCxnSpPr>
        <p:spPr>
          <a:xfrm>
            <a:off x="4140200" y="5154613"/>
            <a:ext cx="0" cy="438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142AC741-5C33-4AA6-94EE-0D7439A7A4FA}"/>
              </a:ext>
            </a:extLst>
          </p:cNvPr>
          <p:cNvCxnSpPr/>
          <p:nvPr/>
        </p:nvCxnSpPr>
        <p:spPr>
          <a:xfrm>
            <a:off x="1535113" y="5586413"/>
            <a:ext cx="259397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940B574A-D6CA-460C-B933-4CD0D625D6F3}"/>
              </a:ext>
            </a:extLst>
          </p:cNvPr>
          <p:cNvCxnSpPr/>
          <p:nvPr/>
        </p:nvCxnSpPr>
        <p:spPr>
          <a:xfrm>
            <a:off x="2555875" y="5108575"/>
            <a:ext cx="9525" cy="773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5DD3AECF-1A15-4E5B-9147-1E0BDBD3C44F}"/>
              </a:ext>
            </a:extLst>
          </p:cNvPr>
          <p:cNvCxnSpPr/>
          <p:nvPr/>
        </p:nvCxnSpPr>
        <p:spPr>
          <a:xfrm>
            <a:off x="5148263" y="5108575"/>
            <a:ext cx="15875" cy="773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xmlns="" id="{28DD1FC2-EBC1-433B-8CF5-1E9378A5FA4D}"/>
              </a:ext>
            </a:extLst>
          </p:cNvPr>
          <p:cNvCxnSpPr/>
          <p:nvPr/>
        </p:nvCxnSpPr>
        <p:spPr>
          <a:xfrm>
            <a:off x="2565400" y="5883275"/>
            <a:ext cx="25987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88" name="TextBox 52">
            <a:extLst>
              <a:ext uri="{FF2B5EF4-FFF2-40B4-BE49-F238E27FC236}">
                <a16:creationId xmlns:a16="http://schemas.microsoft.com/office/drawing/2014/main" xmlns="" id="{9078DB83-7243-40F3-9F84-6F1324088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149975"/>
            <a:ext cx="835183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Изображения каждой точки фокуса на выходе из кристалла будут перекрываться и следовательно размываться.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3FE682-DC1F-4406-9A37-D0539ABC5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202238"/>
            <a:ext cx="57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i="1">
                <a:latin typeface="Arial" panose="020B0604020202020204" pitchFamily="34" charset="0"/>
              </a:rPr>
              <a:t>Δ</a:t>
            </a:r>
            <a:r>
              <a:rPr lang="en-US" altLang="ru-RU" sz="2000" i="1">
                <a:latin typeface="Arial" panose="020B0604020202020204" pitchFamily="34" charset="0"/>
              </a:rPr>
              <a:t>x</a:t>
            </a:r>
            <a:r>
              <a:rPr lang="en-US" altLang="ru-RU" sz="2000" i="1" baseline="-25000">
                <a:latin typeface="Arial" panose="020B0604020202020204" pitchFamily="34" charset="0"/>
              </a:rPr>
              <a:t>1</a:t>
            </a:r>
            <a:endParaRPr lang="ru-RU" altLang="ru-RU" sz="2000" i="1" baseline="-2500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6B23D6-8B31-446C-864F-4426CD9E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5497513"/>
            <a:ext cx="579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i="1">
                <a:latin typeface="Arial" panose="020B0604020202020204" pitchFamily="34" charset="0"/>
              </a:rPr>
              <a:t>Δ</a:t>
            </a:r>
            <a:r>
              <a:rPr lang="en-US" altLang="ru-RU" sz="2000" i="1">
                <a:latin typeface="Arial" panose="020B0604020202020204" pitchFamily="34" charset="0"/>
              </a:rPr>
              <a:t>x</a:t>
            </a:r>
            <a:r>
              <a:rPr lang="en-US" altLang="ru-RU" sz="2000" i="1" baseline="-25000">
                <a:latin typeface="Arial" panose="020B0604020202020204" pitchFamily="34" charset="0"/>
              </a:rPr>
              <a:t>2</a:t>
            </a:r>
            <a:endParaRPr lang="ru-RU" altLang="ru-RU" sz="2000" i="1" baseline="-2500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CC36E9-4743-45B8-95B8-A6A12FEE7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3813175"/>
            <a:ext cx="153352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800" i="1">
                <a:latin typeface="Arial" panose="020B0604020202020204" pitchFamily="34" charset="0"/>
              </a:rPr>
              <a:t>Δ</a:t>
            </a:r>
            <a:r>
              <a:rPr lang="en-US" altLang="ru-RU" sz="2800" i="1">
                <a:latin typeface="Arial" panose="020B0604020202020204" pitchFamily="34" charset="0"/>
              </a:rPr>
              <a:t>x=t•tg</a:t>
            </a:r>
            <a:r>
              <a:rPr lang="el-GR" altLang="ru-RU" sz="2800" i="1">
                <a:latin typeface="Arial" panose="020B0604020202020204" pitchFamily="34" charset="0"/>
              </a:rPr>
              <a:t>θ</a:t>
            </a:r>
            <a:endParaRPr lang="ru-RU" altLang="ru-RU" sz="2800" i="1">
              <a:latin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2BE3C505-1E7B-4B1E-8318-F242DC025DFF}"/>
              </a:ext>
            </a:extLst>
          </p:cNvPr>
          <p:cNvCxnSpPr/>
          <p:nvPr/>
        </p:nvCxnSpPr>
        <p:spPr>
          <a:xfrm>
            <a:off x="792163" y="2994025"/>
            <a:ext cx="0" cy="2160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A0FED0-D0A8-4AA4-AB4C-836CD8170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3810000"/>
            <a:ext cx="26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latin typeface="Arial" panose="020B0604020202020204" pitchFamily="34" charset="0"/>
              </a:rPr>
              <a:t>t</a:t>
            </a:r>
            <a:endParaRPr lang="ru-RU" altLang="ru-RU" sz="2400" i="1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CEBB2CA-17A4-4B16-A7E2-C85BECD63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2162175"/>
            <a:ext cx="1711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Линейный фокус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62471" grpId="0"/>
      <p:bldP spid="62472" grpId="0"/>
      <p:bldP spid="62476" grpId="0"/>
      <p:bldP spid="62477" grpId="0" animBg="1"/>
      <p:bldP spid="62479" grpId="0"/>
      <p:bldP spid="38" grpId="0" animBg="1"/>
      <p:bldP spid="39" grpId="0" animBg="1"/>
      <p:bldP spid="62488" grpId="0" animBg="1"/>
      <p:bldP spid="3" grpId="0"/>
      <p:bldP spid="5" grpId="0"/>
      <p:bldP spid="7" grpId="0" animBg="1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3-01D">
            <a:extLst>
              <a:ext uri="{FF2B5EF4-FFF2-40B4-BE49-F238E27FC236}">
                <a16:creationId xmlns:a16="http://schemas.microsoft.com/office/drawing/2014/main" xmlns="" id="{81CFC2D1-E12E-467D-95DD-04FE32B8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765175"/>
            <a:ext cx="32416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xmlns="" id="{27488E0D-D3B1-4A2E-9481-201537393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0" y="120650"/>
            <a:ext cx="37909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Суть эффекта Бормана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xmlns="" id="{9AA01563-CFCD-4A3D-8D26-1A11DBDBE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76897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>
              <a:latin typeface="Arial" panose="020B0604020202020204" pitchFamily="34" charset="0"/>
            </a:endParaRPr>
          </a:p>
        </p:txBody>
      </p:sp>
      <p:pic>
        <p:nvPicPr>
          <p:cNvPr id="50185" name="Picture 9" descr="Рисунок2">
            <a:extLst>
              <a:ext uri="{FF2B5EF4-FFF2-40B4-BE49-F238E27FC236}">
                <a16:creationId xmlns:a16="http://schemas.microsoft.com/office/drawing/2014/main" xmlns="" id="{C342BD73-2B8C-46CD-B3AD-EB5B43477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36650"/>
            <a:ext cx="1295400" cy="590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Рисунок1-4">
            <a:extLst>
              <a:ext uri="{FF2B5EF4-FFF2-40B4-BE49-F238E27FC236}">
                <a16:creationId xmlns:a16="http://schemas.microsoft.com/office/drawing/2014/main" xmlns="" id="{828DC219-8893-4FD4-A8A5-032C172CA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565400"/>
            <a:ext cx="4300537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 descr="id200-34">
            <a:extLst>
              <a:ext uri="{FF2B5EF4-FFF2-40B4-BE49-F238E27FC236}">
                <a16:creationId xmlns:a16="http://schemas.microsoft.com/office/drawing/2014/main" xmlns="" id="{436D3D7B-5C9D-42ED-BF56-C73B9860F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602163"/>
            <a:ext cx="30972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3" descr="id1810-84">
            <a:extLst>
              <a:ext uri="{FF2B5EF4-FFF2-40B4-BE49-F238E27FC236}">
                <a16:creationId xmlns:a16="http://schemas.microsoft.com/office/drawing/2014/main" xmlns="" id="{3B54E445-5B37-47AB-A3C8-A73CE07F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81525"/>
            <a:ext cx="316865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Oval 15">
            <a:extLst>
              <a:ext uri="{FF2B5EF4-FFF2-40B4-BE49-F238E27FC236}">
                <a16:creationId xmlns:a16="http://schemas.microsoft.com/office/drawing/2014/main" xmlns="" id="{F513458C-52B8-4019-94C0-EA08CA3BF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437063"/>
            <a:ext cx="360363" cy="360362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0192" name="AutoShape 16">
            <a:extLst>
              <a:ext uri="{FF2B5EF4-FFF2-40B4-BE49-F238E27FC236}">
                <a16:creationId xmlns:a16="http://schemas.microsoft.com/office/drawing/2014/main" xmlns="" id="{44C81FD3-6C63-46CE-92B7-08CD196D56E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403350" y="3933825"/>
            <a:ext cx="4968875" cy="574675"/>
          </a:xfrm>
          <a:prstGeom prst="curvedUpArrow">
            <a:avLst>
              <a:gd name="adj1" fmla="val 172928"/>
              <a:gd name="adj2" fmla="val 345856"/>
              <a:gd name="adj3" fmla="val 48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2" grpId="0"/>
      <p:bldP spid="50191" grpId="0" animBg="1"/>
      <p:bldP spid="5019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>
            <a:extLst>
              <a:ext uri="{FF2B5EF4-FFF2-40B4-BE49-F238E27FC236}">
                <a16:creationId xmlns:a16="http://schemas.microsoft.com/office/drawing/2014/main" xmlns="" id="{3FECFBFB-EA36-4E18-81F7-374FCCA11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76897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>
              <a:latin typeface="Arial" panose="020B0604020202020204" pitchFamily="34" charset="0"/>
            </a:endParaRPr>
          </a:p>
        </p:txBody>
      </p:sp>
      <p:pic>
        <p:nvPicPr>
          <p:cNvPr id="64515" name="Picture 3" descr="D:\Треугольник рассеяния 2.tif">
            <a:extLst>
              <a:ext uri="{FF2B5EF4-FFF2-40B4-BE49-F238E27FC236}">
                <a16:creationId xmlns:a16="http://schemas.microsoft.com/office/drawing/2014/main" xmlns="" id="{2E175013-CEBF-42EB-8EDC-C5B7DE38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25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id200-34">
            <a:extLst>
              <a:ext uri="{FF2B5EF4-FFF2-40B4-BE49-F238E27FC236}">
                <a16:creationId xmlns:a16="http://schemas.microsoft.com/office/drawing/2014/main" xmlns="" id="{EEBAA7A8-9F45-4C8A-AFF0-601BB746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568325"/>
            <a:ext cx="265271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6602EA68-ECCA-41E5-B400-1D38F5FDE972}"/>
              </a:ext>
            </a:extLst>
          </p:cNvPr>
          <p:cNvSpPr/>
          <p:nvPr/>
        </p:nvSpPr>
        <p:spPr>
          <a:xfrm>
            <a:off x="3689350" y="155575"/>
            <a:ext cx="1681163" cy="16557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05CD1EF7-39C1-4E31-89FE-9BB4C1AE6893}"/>
              </a:ext>
            </a:extLst>
          </p:cNvPr>
          <p:cNvCxnSpPr/>
          <p:nvPr/>
        </p:nvCxnSpPr>
        <p:spPr>
          <a:xfrm>
            <a:off x="5148263" y="836613"/>
            <a:ext cx="1800225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xmlns="" id="{61BC5332-79B5-4157-BBF7-B8B460538574}"/>
              </a:ext>
            </a:extLst>
          </p:cNvPr>
          <p:cNvSpPr/>
          <p:nvPr/>
        </p:nvSpPr>
        <p:spPr>
          <a:xfrm rot="468544">
            <a:off x="1979613" y="4108450"/>
            <a:ext cx="1223962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xmlns="" id="{3196AA76-9713-4331-900D-D0568BE61703}"/>
              </a:ext>
            </a:extLst>
          </p:cNvPr>
          <p:cNvSpPr/>
          <p:nvPr/>
        </p:nvSpPr>
        <p:spPr>
          <a:xfrm rot="10341075">
            <a:off x="5891213" y="4229100"/>
            <a:ext cx="1225550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H:\Схема Бормана 2.tif">
            <a:extLst>
              <a:ext uri="{FF2B5EF4-FFF2-40B4-BE49-F238E27FC236}">
                <a16:creationId xmlns:a16="http://schemas.microsoft.com/office/drawing/2014/main" xmlns="" id="{8AB20338-A2FC-4394-BEE8-62F42CBC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916113"/>
            <a:ext cx="71247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6">
            <a:extLst>
              <a:ext uri="{FF2B5EF4-FFF2-40B4-BE49-F238E27FC236}">
                <a16:creationId xmlns:a16="http://schemas.microsoft.com/office/drawing/2014/main" xmlns="" id="{B8771785-2DE9-4B4D-8609-0B17B2234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113"/>
            <a:ext cx="8785225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Эффект Бормана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существенно снижает влияние перекрытия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изображений соседних точек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линейного источника рентгеновского излучения</a:t>
            </a:r>
          </a:p>
        </p:txBody>
      </p:sp>
      <p:sp>
        <p:nvSpPr>
          <p:cNvPr id="35844" name="TextBox 7">
            <a:extLst>
              <a:ext uri="{FF2B5EF4-FFF2-40B4-BE49-F238E27FC236}">
                <a16:creationId xmlns:a16="http://schemas.microsoft.com/office/drawing/2014/main" xmlns="" id="{92DAA0C7-3903-456E-AFBB-0F505FE5E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6092825"/>
            <a:ext cx="79089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Регистрирующая фотопластинка может располагаться на образце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или на дифрагированном и прошедшем пучках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>
            <a:extLst>
              <a:ext uri="{FF2B5EF4-FFF2-40B4-BE49-F238E27FC236}">
                <a16:creationId xmlns:a16="http://schemas.microsoft.com/office/drawing/2014/main" xmlns="" id="{EA60C076-7ACC-4501-9C8F-59E119865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76897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>
              <a:latin typeface="Arial" panose="020B0604020202020204" pitchFamily="34" charset="0"/>
            </a:endParaRPr>
          </a:p>
        </p:txBody>
      </p:sp>
      <p:pic>
        <p:nvPicPr>
          <p:cNvPr id="64515" name="Picture 3" descr="D:\Треугольник рассеяния 2.tif">
            <a:extLst>
              <a:ext uri="{FF2B5EF4-FFF2-40B4-BE49-F238E27FC236}">
                <a16:creationId xmlns:a16="http://schemas.microsoft.com/office/drawing/2014/main" xmlns="" id="{23FD2021-E8BD-4125-A34F-D60A4B9ED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25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id200-34">
            <a:extLst>
              <a:ext uri="{FF2B5EF4-FFF2-40B4-BE49-F238E27FC236}">
                <a16:creationId xmlns:a16="http://schemas.microsoft.com/office/drawing/2014/main" xmlns="" id="{44EB5662-DD8D-41FC-9445-9D6B9BBB6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568325"/>
            <a:ext cx="265271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B1EC0902-4DBC-41F8-AD39-BC7C35D2617C}"/>
              </a:ext>
            </a:extLst>
          </p:cNvPr>
          <p:cNvSpPr/>
          <p:nvPr/>
        </p:nvSpPr>
        <p:spPr>
          <a:xfrm>
            <a:off x="3689350" y="155575"/>
            <a:ext cx="1681163" cy="16557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52EE35C9-06A2-4E3B-AC3D-EB43A7F955AC}"/>
              </a:ext>
            </a:extLst>
          </p:cNvPr>
          <p:cNvCxnSpPr/>
          <p:nvPr/>
        </p:nvCxnSpPr>
        <p:spPr>
          <a:xfrm>
            <a:off x="5148263" y="836613"/>
            <a:ext cx="1800225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xmlns="" id="{C935C786-0241-46EB-8369-60C15C7E61B4}"/>
              </a:ext>
            </a:extLst>
          </p:cNvPr>
          <p:cNvSpPr/>
          <p:nvPr/>
        </p:nvSpPr>
        <p:spPr>
          <a:xfrm rot="468544">
            <a:off x="1979613" y="4108450"/>
            <a:ext cx="1223962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xmlns="" id="{1C11A51B-3BE9-4937-8598-71622A81FD8B}"/>
              </a:ext>
            </a:extLst>
          </p:cNvPr>
          <p:cNvSpPr/>
          <p:nvPr/>
        </p:nvSpPr>
        <p:spPr>
          <a:xfrm rot="10341075">
            <a:off x="5891213" y="4229100"/>
            <a:ext cx="1225550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f-7-abc">
            <a:extLst>
              <a:ext uri="{FF2B5EF4-FFF2-40B4-BE49-F238E27FC236}">
                <a16:creationId xmlns:a16="http://schemas.microsoft.com/office/drawing/2014/main" xmlns="" id="{9EC15D2A-D96B-4551-8AB8-F9E943A7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87852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5">
            <a:extLst>
              <a:ext uri="{FF2B5EF4-FFF2-40B4-BE49-F238E27FC236}">
                <a16:creationId xmlns:a16="http://schemas.microsoft.com/office/drawing/2014/main" xmlns="" id="{DCC2007C-F2BE-49F6-B886-4A541D402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3375"/>
            <a:ext cx="8228012" cy="137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Численное моделирование волнового поля в толстом кристалле в плоскости рассеяния</a:t>
            </a:r>
            <a:r>
              <a:rPr lang="en-US" altLang="ru-RU" sz="2800">
                <a:solidFill>
                  <a:srgbClr val="3333FF"/>
                </a:solidFill>
                <a:latin typeface="Arial" panose="020B0604020202020204" pitchFamily="34" charset="0"/>
              </a:rPr>
              <a:t> (oo’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 - ось дислокации)</a:t>
            </a:r>
          </a:p>
        </p:txBody>
      </p:sp>
      <p:sp>
        <p:nvSpPr>
          <p:cNvPr id="70660" name="Line 6">
            <a:extLst>
              <a:ext uri="{FF2B5EF4-FFF2-40B4-BE49-F238E27FC236}">
                <a16:creationId xmlns:a16="http://schemas.microsoft.com/office/drawing/2014/main" xmlns="" id="{AD9E6A8E-BFC8-4D1F-8954-92E8F96560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3350" y="42926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1" name="Line 7">
            <a:extLst>
              <a:ext uri="{FF2B5EF4-FFF2-40B4-BE49-F238E27FC236}">
                <a16:creationId xmlns:a16="http://schemas.microsoft.com/office/drawing/2014/main" xmlns="" id="{FAF77DC9-5F3C-47B8-84D0-1F9F4DFFF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4292600"/>
            <a:ext cx="144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2" name="Text Box 8">
            <a:extLst>
              <a:ext uri="{FF2B5EF4-FFF2-40B4-BE49-F238E27FC236}">
                <a16:creationId xmlns:a16="http://schemas.microsoft.com/office/drawing/2014/main" xmlns="" id="{70A9260A-B4F5-4986-B1AC-F6206BE4A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0767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70663" name="Text Box 9">
            <a:extLst>
              <a:ext uri="{FF2B5EF4-FFF2-40B4-BE49-F238E27FC236}">
                <a16:creationId xmlns:a16="http://schemas.microsoft.com/office/drawing/2014/main" xmlns="" id="{A486219D-41D5-4DEC-BFC4-2970BC968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4076700"/>
            <a:ext cx="45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anose="020B0604020202020204" pitchFamily="34" charset="0"/>
              </a:rPr>
              <a:t>О</a:t>
            </a:r>
            <a:r>
              <a:rPr lang="en-US" altLang="ru-RU" sz="2000">
                <a:latin typeface="Arial" panose="020B0604020202020204" pitchFamily="34" charset="0"/>
              </a:rPr>
              <a:t>’</a:t>
            </a: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410B86-4291-48CF-83B9-E8B730A11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2060575"/>
            <a:ext cx="1308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latin typeface="Arial" panose="020B0604020202020204" pitchFamily="34" charset="0"/>
              </a:rPr>
              <a:t>E</a:t>
            </a:r>
            <a:r>
              <a:rPr lang="en-US" altLang="ru-RU" baseline="-25000">
                <a:latin typeface="Arial" panose="020B0604020202020204" pitchFamily="34" charset="0"/>
              </a:rPr>
              <a:t>n</a:t>
            </a:r>
            <a:r>
              <a:rPr lang="en-US" altLang="ru-RU">
                <a:latin typeface="Arial" panose="020B0604020202020204" pitchFamily="34" charset="0"/>
              </a:rPr>
              <a:t>+E</a:t>
            </a:r>
            <a:r>
              <a:rPr lang="en-US" altLang="ru-RU" baseline="-25000">
                <a:latin typeface="Arial" panose="020B0604020202020204" pitchFamily="34" charset="0"/>
              </a:rPr>
              <a:t>a</a:t>
            </a:r>
            <a:endParaRPr lang="ru-RU" altLang="ru-RU" baseline="-25000">
              <a:latin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BA665B4-E9E0-475D-A659-09FF40F63FCC}"/>
              </a:ext>
            </a:extLst>
          </p:cNvPr>
          <p:cNvSpPr/>
          <p:nvPr/>
        </p:nvSpPr>
        <p:spPr>
          <a:xfrm>
            <a:off x="3497263" y="1779588"/>
            <a:ext cx="2024062" cy="11461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FB41B30D-12D3-4956-A005-01AECC07A3DA}"/>
              </a:ext>
            </a:extLst>
          </p:cNvPr>
          <p:cNvCxnSpPr/>
          <p:nvPr/>
        </p:nvCxnSpPr>
        <p:spPr>
          <a:xfrm>
            <a:off x="5148263" y="2205038"/>
            <a:ext cx="1876425" cy="1476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1975B410-7C8E-423D-89B8-570EFCAEAD59}"/>
              </a:ext>
            </a:extLst>
          </p:cNvPr>
          <p:cNvSpPr/>
          <p:nvPr/>
        </p:nvSpPr>
        <p:spPr>
          <a:xfrm>
            <a:off x="2771775" y="3348038"/>
            <a:ext cx="3455988" cy="7905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0821DC-6401-49BD-A3C9-5BDFA4341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3500438"/>
            <a:ext cx="1536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latin typeface="Arial" panose="020B0604020202020204" pitchFamily="34" charset="0"/>
              </a:rPr>
              <a:t>E</a:t>
            </a:r>
            <a:r>
              <a:rPr lang="en-US" altLang="ru-RU" baseline="-25000">
                <a:latin typeface="Arial" panose="020B0604020202020204" pitchFamily="34" charset="0"/>
              </a:rPr>
              <a:t>a</a:t>
            </a:r>
            <a:r>
              <a:rPr lang="en-US" altLang="ru-RU">
                <a:latin typeface="Arial" panose="020B0604020202020204" pitchFamily="34" charset="0"/>
              </a:rPr>
              <a:t> = E</a:t>
            </a:r>
            <a:r>
              <a:rPr lang="en-US" altLang="ru-RU" baseline="-25000">
                <a:latin typeface="Arial" panose="020B0604020202020204" pitchFamily="34" charset="0"/>
              </a:rPr>
              <a:t>B</a:t>
            </a:r>
            <a:endParaRPr lang="ru-RU" altLang="ru-RU" baseline="-25000">
              <a:latin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88609477-55CD-48B9-B04A-349D95F9F433}"/>
              </a:ext>
            </a:extLst>
          </p:cNvPr>
          <p:cNvCxnSpPr>
            <a:endCxn id="8" idx="1"/>
          </p:cNvCxnSpPr>
          <p:nvPr/>
        </p:nvCxnSpPr>
        <p:spPr>
          <a:xfrm>
            <a:off x="5724525" y="3573463"/>
            <a:ext cx="1439863" cy="2206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0B27A58A-9C75-4575-B4DB-C6D5AB13017C}"/>
              </a:ext>
            </a:extLst>
          </p:cNvPr>
          <p:cNvSpPr/>
          <p:nvPr/>
        </p:nvSpPr>
        <p:spPr>
          <a:xfrm>
            <a:off x="2771775" y="4473575"/>
            <a:ext cx="3455988" cy="539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73AF201-832B-4233-9732-4BA403D40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5013325"/>
            <a:ext cx="1277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latin typeface="Arial" panose="020B0604020202020204" pitchFamily="34" charset="0"/>
              </a:rPr>
              <a:t>E</a:t>
            </a:r>
            <a:r>
              <a:rPr lang="en-US" altLang="ru-RU" baseline="-25000">
                <a:latin typeface="Arial" panose="020B0604020202020204" pitchFamily="34" charset="0"/>
              </a:rPr>
              <a:t>n</a:t>
            </a:r>
            <a:r>
              <a:rPr lang="en-US" altLang="ru-RU">
                <a:latin typeface="Arial" panose="020B0604020202020204" pitchFamily="34" charset="0"/>
              </a:rPr>
              <a:t>+E</a:t>
            </a:r>
            <a:r>
              <a:rPr lang="en-US" altLang="ru-RU" baseline="-25000">
                <a:latin typeface="Arial" panose="020B0604020202020204" pitchFamily="34" charset="0"/>
              </a:rPr>
              <a:t>a</a:t>
            </a:r>
            <a:endParaRPr lang="ru-RU" altLang="ru-RU" baseline="-25000">
              <a:latin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206EA326-2976-4D3F-BBE8-722463E8CDF0}"/>
              </a:ext>
            </a:extLst>
          </p:cNvPr>
          <p:cNvCxnSpPr/>
          <p:nvPr/>
        </p:nvCxnSpPr>
        <p:spPr>
          <a:xfrm flipH="1">
            <a:off x="1476375" y="4743450"/>
            <a:ext cx="1871663" cy="5619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 descr="G:\2015-2016\MSU 2015-2016\II - семестр\Figs\Клин с дислокацией.tif">
            <a:extLst>
              <a:ext uri="{FF2B5EF4-FFF2-40B4-BE49-F238E27FC236}">
                <a16:creationId xmlns:a16="http://schemas.microsoft.com/office/drawing/2014/main" xmlns="" id="{59DF106A-AED6-465F-8736-9F15B7C3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776788"/>
            <a:ext cx="2159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  <p:bldP spid="70662" grpId="0"/>
      <p:bldP spid="70663" grpId="0"/>
      <p:bldP spid="2" grpId="0"/>
      <p:bldP spid="3" grpId="0" animBg="1"/>
      <p:bldP spid="7" grpId="0" animBg="1"/>
      <p:bldP spid="8" grpId="0"/>
      <p:bldP spid="13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1" name="Rectangle 17">
            <a:extLst>
              <a:ext uri="{FF2B5EF4-FFF2-40B4-BE49-F238E27FC236}">
                <a16:creationId xmlns:a16="http://schemas.microsoft.com/office/drawing/2014/main" xmlns="" id="{E9C36A66-70F7-4C7D-A70C-6571EF5D3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28775"/>
            <a:ext cx="4392612" cy="39608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pic>
        <p:nvPicPr>
          <p:cNvPr id="11268" name="Picture 4" descr="3-05A">
            <a:extLst>
              <a:ext uri="{FF2B5EF4-FFF2-40B4-BE49-F238E27FC236}">
                <a16:creationId xmlns:a16="http://schemas.microsoft.com/office/drawing/2014/main" xmlns="" id="{DBF2E931-F553-4C98-857F-D81643D7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37338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xmlns="" id="{A7C54252-0527-45C4-A8B1-C45EE2BC3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33375"/>
            <a:ext cx="6408738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Стереотопограммы кристалла кремния,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снятые по методике Бормана</a:t>
            </a:r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xmlns="" id="{11E2A0DE-0F95-491F-BF7A-13ED7A996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429000"/>
            <a:ext cx="2735262" cy="1152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1273" name="Line 9">
            <a:extLst>
              <a:ext uri="{FF2B5EF4-FFF2-40B4-BE49-F238E27FC236}">
                <a16:creationId xmlns:a16="http://schemas.microsoft.com/office/drawing/2014/main" xmlns="" id="{142B5604-79B0-4AAB-9DDB-9E1E0CBF00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1188" y="2565400"/>
            <a:ext cx="14398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xmlns="" id="{9951264B-76C4-4B01-AF33-4C73238F83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6450" y="2565400"/>
            <a:ext cx="129698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xmlns="" id="{E2B458AB-343C-407F-AFC8-95A254FE2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2565400"/>
            <a:ext cx="2592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6" name="Line 12">
            <a:extLst>
              <a:ext uri="{FF2B5EF4-FFF2-40B4-BE49-F238E27FC236}">
                <a16:creationId xmlns:a16="http://schemas.microsoft.com/office/drawing/2014/main" xmlns="" id="{EABE4563-7C7C-4E9C-B011-3D6F5633F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256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7" name="Line 13">
            <a:extLst>
              <a:ext uri="{FF2B5EF4-FFF2-40B4-BE49-F238E27FC236}">
                <a16:creationId xmlns:a16="http://schemas.microsoft.com/office/drawing/2014/main" xmlns="" id="{DAECF5F6-E331-422D-8CA7-2C4EA65E63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6450" y="3573463"/>
            <a:ext cx="1296988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8" name="Line 14">
            <a:extLst>
              <a:ext uri="{FF2B5EF4-FFF2-40B4-BE49-F238E27FC236}">
                <a16:creationId xmlns:a16="http://schemas.microsoft.com/office/drawing/2014/main" xmlns="" id="{4FE31F74-0AFE-4C1E-8A41-0EB35932B0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25654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xmlns="" id="{1F955D63-272A-431E-94CE-B68B56D58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063" y="4005263"/>
            <a:ext cx="1225550" cy="15128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0" name="Line 16">
            <a:extLst>
              <a:ext uri="{FF2B5EF4-FFF2-40B4-BE49-F238E27FC236}">
                <a16:creationId xmlns:a16="http://schemas.microsoft.com/office/drawing/2014/main" xmlns="" id="{334807CC-C440-4C7F-9F9B-A5AA734AE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8750" y="1773238"/>
            <a:ext cx="0" cy="1268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xmlns="" id="{79C40878-B56E-4B64-A4C9-CF6749714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949950"/>
            <a:ext cx="8010525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solidFill>
                  <a:srgbClr val="0000CC"/>
                </a:solidFill>
                <a:latin typeface="Arial" panose="020B0604020202020204" pitchFamily="34" charset="0"/>
              </a:rPr>
              <a:t>Кристалл имеет форму прямоугольной призмы, трансмиссионные топограммы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solidFill>
                  <a:srgbClr val="0000CC"/>
                </a:solidFill>
                <a:latin typeface="Arial" panose="020B0604020202020204" pitchFamily="34" charset="0"/>
              </a:rPr>
              <a:t>получены с двух его граней под прямым углом. Топограммы позволяют получить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solidFill>
                  <a:srgbClr val="0000CC"/>
                </a:solidFill>
                <a:latin typeface="Arial" panose="020B0604020202020204" pitchFamily="34" charset="0"/>
              </a:rPr>
              <a:t>полную реконструкцию объема образца (из работы В.И.Никитенко, Л.Н. Данильчука).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 animBg="1"/>
      <p:bldP spid="11269" grpId="0" animBg="1"/>
      <p:bldP spid="11272" grpId="0" animBg="1"/>
      <p:bldP spid="1127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>
            <a:extLst>
              <a:ext uri="{FF2B5EF4-FFF2-40B4-BE49-F238E27FC236}">
                <a16:creationId xmlns:a16="http://schemas.microsoft.com/office/drawing/2014/main" xmlns="" id="{C9D0CCED-E981-4A6B-B4C5-BC5B8FF88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66900"/>
            <a:ext cx="8353425" cy="2554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FF"/>
                </a:solidFill>
                <a:latin typeface="Arial" panose="020B0604020202020204" pitchFamily="34" charset="0"/>
              </a:rPr>
              <a:t>Примеры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FF"/>
                </a:solidFill>
                <a:latin typeface="Arial" panose="020B0604020202020204" pitchFamily="34" charset="0"/>
              </a:rPr>
              <a:t>рентген топографических исследований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FF"/>
                </a:solidFill>
                <a:latin typeface="Arial" panose="020B0604020202020204" pitchFamily="34" charset="0"/>
              </a:rPr>
              <a:t>монокристаллов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3-06A">
            <a:extLst>
              <a:ext uri="{FF2B5EF4-FFF2-40B4-BE49-F238E27FC236}">
                <a16:creationId xmlns:a16="http://schemas.microsoft.com/office/drawing/2014/main" xmlns="" id="{C5DEB0E3-5F20-4841-A328-1F52EFCE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51546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xmlns="" id="{2193E009-BC35-48A4-8832-0F46F53D7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8913"/>
            <a:ext cx="7613650" cy="1431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Изображение магнитных доменов (метод Ланга)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монокристалла железо-итриевого граната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Излучение </a:t>
            </a:r>
            <a:r>
              <a:rPr lang="en-US" altLang="ru-RU" sz="2000">
                <a:solidFill>
                  <a:srgbClr val="0000CC"/>
                </a:solidFill>
                <a:latin typeface="Arial" panose="020B0604020202020204" pitchFamily="34" charset="0"/>
              </a:rPr>
              <a:t>AgK</a:t>
            </a:r>
            <a:r>
              <a:rPr lang="en-US" altLang="ru-RU" sz="2000">
                <a:solidFill>
                  <a:srgbClr val="0000CC"/>
                </a:solidFill>
                <a:latin typeface="Symbol" panose="05050102010706020507" pitchFamily="18" charset="2"/>
              </a:rPr>
              <a:t>a</a:t>
            </a:r>
            <a:r>
              <a:rPr lang="en-US" altLang="ru-RU" sz="2000">
                <a:solidFill>
                  <a:srgbClr val="0000CC"/>
                </a:solidFill>
                <a:latin typeface="Arial" panose="020B0604020202020204" pitchFamily="34" charset="0"/>
              </a:rPr>
              <a:t>,</a:t>
            </a: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 отражение (800),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толщина кристалла 180 мкм</a:t>
            </a:r>
            <a:endParaRPr lang="ru-RU" altLang="ru-RU" sz="1600">
              <a:latin typeface="Arial" panose="020B0604020202020204" pitchFamily="34" charset="0"/>
            </a:endParaRP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xmlns="" id="{7BD18CB3-2DC5-45C8-B334-1058F53C0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16563"/>
            <a:ext cx="7529512" cy="1201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0000FF"/>
                </a:solidFill>
                <a:latin typeface="Arial" panose="020B0604020202020204" pitchFamily="34" charset="0"/>
              </a:rPr>
              <a:t>С.Ш.Генделев, Л.М.Дедух, В.И.Никитенко, В.И.Половинкина, Э.В.Суворов, Связь доменной структуры монокристаллов ИЖГ с несовершенствами их строения, Известия АН СССР,35,серия физическая,6,1210-1215,1971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xmlns="" id="{7D1E516E-0916-469D-9454-1C0C69AF5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73238"/>
            <a:ext cx="8785225" cy="3724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Рентгеновская дифракционная топография (микроскопия)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это </a:t>
            </a:r>
            <a:r>
              <a:rPr lang="en-US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совокупность дифракционных методов позволяющих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>
                <a:solidFill>
                  <a:srgbClr val="CC3300"/>
                </a:solidFill>
                <a:latin typeface="Arial" panose="020B0604020202020204" pitchFamily="34" charset="0"/>
              </a:rPr>
              <a:t>увидеть</a:t>
            </a: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 изображения дефектов кристаллической структуры, определить их тип, пространственное положение в объеме кристалла или на его поверхности.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Эти методы еще называют </a:t>
            </a:r>
            <a:r>
              <a:rPr lang="ru-RU" altLang="ru-RU" b="1" i="1">
                <a:solidFill>
                  <a:srgbClr val="CC3300"/>
                </a:solidFill>
                <a:latin typeface="Arial" panose="020B0604020202020204" pitchFamily="34" charset="0"/>
              </a:rPr>
              <a:t>прямыми методами</a:t>
            </a: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изучения реальной структуры кристалл</a:t>
            </a: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ов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8">
            <a:extLst>
              <a:ext uri="{FF2B5EF4-FFF2-40B4-BE49-F238E27FC236}">
                <a16:creationId xmlns:a16="http://schemas.microsoft.com/office/drawing/2014/main" xmlns="" id="{D8334811-71C5-490E-AF67-959924FA1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2276475"/>
            <a:ext cx="1728788" cy="158432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pic>
        <p:nvPicPr>
          <p:cNvPr id="13316" name="Picture 4" descr="3-07A">
            <a:extLst>
              <a:ext uri="{FF2B5EF4-FFF2-40B4-BE49-F238E27FC236}">
                <a16:creationId xmlns:a16="http://schemas.microsoft.com/office/drawing/2014/main" xmlns="" id="{A811445A-A513-455A-85CF-9B616D7B7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33600"/>
            <a:ext cx="44323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xmlns="" id="{BD31CB31-AD03-4E96-8C60-1D619AD1F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88913"/>
            <a:ext cx="7921625" cy="1646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Топограмма монокристалла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 фрагментом литографии интегральной схемы.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На фотографии наряду с элементами топологии схемы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видны дислокационные линии, пересекающие топограмму по диагонали</a:t>
            </a:r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xmlns="" id="{1CAD627B-EC1C-448B-9557-68D27A2E03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933825"/>
            <a:ext cx="3600450" cy="142875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xmlns="" id="{536EBF7D-71C6-4EB5-9C3C-AA1B923B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500438"/>
            <a:ext cx="2171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CC"/>
                </a:solidFill>
                <a:latin typeface="Arial" panose="020B0604020202020204" pitchFamily="34" charset="0"/>
              </a:rPr>
              <a:t>Ростовые дислокации</a:t>
            </a:r>
          </a:p>
        </p:txBody>
      </p:sp>
      <p:sp>
        <p:nvSpPr>
          <p:cNvPr id="13322" name="Oval 10">
            <a:extLst>
              <a:ext uri="{FF2B5EF4-FFF2-40B4-BE49-F238E27FC236}">
                <a16:creationId xmlns:a16="http://schemas.microsoft.com/office/drawing/2014/main" xmlns="" id="{F7B012B0-A434-4436-BF38-480493B88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2133600"/>
            <a:ext cx="1800225" cy="18002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xmlns="" id="{21D14010-741E-4158-91C5-D43BBC856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4508500"/>
            <a:ext cx="22304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CC"/>
                </a:solidFill>
                <a:latin typeface="Arial" panose="020B0604020202020204" pitchFamily="34" charset="0"/>
              </a:rPr>
              <a:t>Фрагменты топологии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CC"/>
                </a:solidFill>
                <a:latin typeface="Arial" panose="020B0604020202020204" pitchFamily="34" charset="0"/>
              </a:rPr>
              <a:t>микросхемы</a:t>
            </a:r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xmlns="" id="{36A054BF-2C98-48DB-A275-703AC89D9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5963" y="3068638"/>
            <a:ext cx="2016125" cy="1368425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17" grpId="0" animBg="1"/>
      <p:bldP spid="13319" grpId="0" animBg="1"/>
      <p:bldP spid="13322" grpId="0" animBg="1"/>
      <p:bldP spid="133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Text Box 8">
            <a:extLst>
              <a:ext uri="{FF2B5EF4-FFF2-40B4-BE49-F238E27FC236}">
                <a16:creationId xmlns:a16="http://schemas.microsoft.com/office/drawing/2014/main" xmlns="" id="{9EA5938B-FD7C-4733-94A6-4225EE9C3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237288"/>
            <a:ext cx="545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latin typeface="Arial" panose="020B0604020202020204" pitchFamily="34" charset="0"/>
              </a:rPr>
              <a:t>Э.В.Суворов Электронная промышленность, 6, 1979, с. 49-55</a:t>
            </a:r>
            <a:r>
              <a:rPr lang="ru-RU" altLang="ru-RU" sz="14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4041" name="Picture 9" descr="Si-297-a-1">
            <a:extLst>
              <a:ext uri="{FF2B5EF4-FFF2-40B4-BE49-F238E27FC236}">
                <a16:creationId xmlns:a16="http://schemas.microsoft.com/office/drawing/2014/main" xmlns="" id="{60170901-955D-4DDC-A9B6-0BC170AE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60575"/>
            <a:ext cx="410527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297a">
            <a:extLst>
              <a:ext uri="{FF2B5EF4-FFF2-40B4-BE49-F238E27FC236}">
                <a16:creationId xmlns:a16="http://schemas.microsoft.com/office/drawing/2014/main" xmlns="" id="{F3149800-543E-4A3E-8371-F6A95E60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20938"/>
            <a:ext cx="30241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6">
            <a:extLst>
              <a:ext uri="{FF2B5EF4-FFF2-40B4-BE49-F238E27FC236}">
                <a16:creationId xmlns:a16="http://schemas.microsoft.com/office/drawing/2014/main" xmlns="" id="{4C2C0987-6E76-4A95-9F56-34873F984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713788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Фрагмент рентгеновской топограммы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монокристалла кремния с ростовыми дефектами</a:t>
            </a: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Диаметр пластины 15 мм, толщина 2 мм, </a:t>
            </a:r>
            <a:endParaRPr lang="en-US" altLang="ru-RU" sz="16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поверхность кристалла </a:t>
            </a:r>
            <a:r>
              <a:rPr lang="en-US" altLang="ru-RU" sz="1600">
                <a:latin typeface="Arial" panose="020B0604020202020204" pitchFamily="34" charset="0"/>
              </a:rPr>
              <a:t>[</a:t>
            </a:r>
            <a:r>
              <a:rPr lang="ru-RU" altLang="ru-RU" sz="1600">
                <a:latin typeface="Arial" panose="020B0604020202020204" pitchFamily="34" charset="0"/>
              </a:rPr>
              <a:t>110</a:t>
            </a:r>
            <a:r>
              <a:rPr lang="en-US" altLang="ru-RU" sz="1600">
                <a:latin typeface="Arial" panose="020B0604020202020204" pitchFamily="34" charset="0"/>
              </a:rPr>
              <a:t>]</a:t>
            </a:r>
            <a:r>
              <a:rPr lang="ru-RU" altLang="ru-RU" sz="1600">
                <a:latin typeface="Arial" panose="020B0604020202020204" pitchFamily="34" charset="0"/>
              </a:rPr>
              <a:t>, отражение</a:t>
            </a:r>
            <a:r>
              <a:rPr lang="en-US" altLang="ru-RU" sz="1600">
                <a:latin typeface="Arial" panose="020B0604020202020204" pitchFamily="34" charset="0"/>
              </a:rPr>
              <a:t>             </a:t>
            </a:r>
            <a:r>
              <a:rPr lang="ru-RU" altLang="ru-RU" sz="1600">
                <a:latin typeface="Arial" panose="020B0604020202020204" pitchFamily="34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На топограмме хорошо видны дислокации, дефекты упаковки, полосы скольжения</a:t>
            </a:r>
          </a:p>
        </p:txBody>
      </p:sp>
      <p:graphicFrame>
        <p:nvGraphicFramePr>
          <p:cNvPr id="44043" name="Object 11">
            <a:extLst>
              <a:ext uri="{FF2B5EF4-FFF2-40B4-BE49-F238E27FC236}">
                <a16:creationId xmlns:a16="http://schemas.microsoft.com/office/drawing/2014/main" xmlns="" id="{8625212D-381C-44A1-80C6-A101BBF84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1125538"/>
          <a:ext cx="7921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Equation" r:id="rId6" imgW="381000" imgH="228600" progId="Equation.DSMT4">
                  <p:embed/>
                </p:oleObj>
              </mc:Choice>
              <mc:Fallback>
                <p:oleObj name="Equation" r:id="rId6" imgW="381000" imgH="228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125538"/>
                        <a:ext cx="79216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  <p:bldP spid="440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05B1B5-0962-404C-9607-1F52C7FCA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3375"/>
            <a:ext cx="8856662" cy="156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Пространственное разрешение на рентгеновской топограмме определяется суммой трех компонент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F1F3B7-5351-4AB8-AE67-B20A9C02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2359025"/>
            <a:ext cx="597376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. дифракционным уширением; </a:t>
            </a:r>
            <a:endParaRPr lang="ru-RU" altLang="ru-RU" sz="28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13A9A5-B0C3-4A4E-836B-A4062F709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2906713"/>
            <a:ext cx="596741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2. Геометрическим уширением;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A120A1-9683-45C3-AB5C-5168F940C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452813"/>
            <a:ext cx="5967413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3. Спектральным уширением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41B9A01D-B971-4B3A-AE6E-6804DD078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6825" y="4581525"/>
          <a:ext cx="6659563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Equation" r:id="rId3" imgW="1282700" imgH="190500" progId="Equation.DSMT4">
                  <p:embed/>
                </p:oleObj>
              </mc:Choice>
              <mc:Fallback>
                <p:oleObj name="Equation" r:id="rId3" imgW="1282700" imgH="190500" progId="Equation.DSMT4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25" y="4581525"/>
                        <a:ext cx="6659563" cy="1008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8">
            <a:extLst>
              <a:ext uri="{FF2B5EF4-FFF2-40B4-BE49-F238E27FC236}">
                <a16:creationId xmlns:a16="http://schemas.microsoft.com/office/drawing/2014/main" xmlns="" id="{81E41AB9-69F5-4185-8BF3-E5B2A01E97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936625"/>
          <a:ext cx="25638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3" name="Equation" r:id="rId3" imgW="736600" imgH="190500" progId="Equation.DSMT4">
                  <p:embed/>
                </p:oleObj>
              </mc:Choice>
              <mc:Fallback>
                <p:oleObj name="Equation" r:id="rId3" imgW="736600" imgH="1905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936625"/>
                        <a:ext cx="2563813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xmlns="" id="{C796E0EE-CE7A-41E0-987A-CC5BDC355A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95813" y="793750"/>
          <a:ext cx="1800225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4" name="Equation" r:id="rId5" imgW="647700" imgH="381000" progId="Equation.DSMT4">
                  <p:embed/>
                </p:oleObj>
              </mc:Choice>
              <mc:Fallback>
                <p:oleObj name="Equation" r:id="rId5" imgW="647700" imgH="381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3" y="793750"/>
                        <a:ext cx="1800225" cy="1058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2">
            <a:extLst>
              <a:ext uri="{FF2B5EF4-FFF2-40B4-BE49-F238E27FC236}">
                <a16:creationId xmlns:a16="http://schemas.microsoft.com/office/drawing/2014/main" xmlns="" id="{18FC85F4-8A68-48F7-85F6-5C92FBDC74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3357563"/>
          <a:ext cx="2016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" name="Equation" r:id="rId7" imgW="647419" imgH="342751" progId="Equation.DSMT4">
                  <p:embed/>
                </p:oleObj>
              </mc:Choice>
              <mc:Fallback>
                <p:oleObj name="Equation" r:id="rId7" imgW="647419" imgH="342751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357563"/>
                        <a:ext cx="2016125" cy="1068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tr-1">
            <a:extLst>
              <a:ext uri="{FF2B5EF4-FFF2-40B4-BE49-F238E27FC236}">
                <a16:creationId xmlns:a16="http://schemas.microsoft.com/office/drawing/2014/main" xmlns="" id="{20DC50BE-DDAA-48B8-8307-16C86851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97200"/>
            <a:ext cx="4752975" cy="1798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4">
            <a:extLst>
              <a:ext uri="{FF2B5EF4-FFF2-40B4-BE49-F238E27FC236}">
                <a16:creationId xmlns:a16="http://schemas.microsoft.com/office/drawing/2014/main" xmlns="" id="{ACB5A3F0-3F56-464F-ACC9-7BA5621E1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8425" y="5868988"/>
          <a:ext cx="24479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Equation" r:id="rId10" imgW="761669" imgH="190417" progId="Equation.DSMT4">
                  <p:embed/>
                </p:oleObj>
              </mc:Choice>
              <mc:Fallback>
                <p:oleObj name="Equation" r:id="rId10" imgW="761669" imgH="190417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5868988"/>
                        <a:ext cx="2447925" cy="612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>
            <a:extLst>
              <a:ext uri="{FF2B5EF4-FFF2-40B4-BE49-F238E27FC236}">
                <a16:creationId xmlns:a16="http://schemas.microsoft.com/office/drawing/2014/main" xmlns="" id="{37D9279D-949F-43F9-BE3A-599129968F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4050" y="5653088"/>
          <a:ext cx="230505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7" name="Equation" r:id="rId12" imgW="799753" imgH="355446" progId="Equation.DSMT4">
                  <p:embed/>
                </p:oleObj>
              </mc:Choice>
              <mc:Fallback>
                <p:oleObj name="Equation" r:id="rId12" imgW="799753" imgH="355446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050" y="5653088"/>
                        <a:ext cx="2305050" cy="1025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72413EA-1BC7-4F91-9A41-7C5FAFCB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1. Дифракционное уширение определяется соотношением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73E20CC-CFF2-4017-8BE5-D5C54243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9138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2. Геометрическое уширение (за счет размеров   	фокального пятна источника)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1938C6-65E6-4301-B8EE-12A1500AC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13325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3. Спектральное уширение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EC482CB-87A6-4D3E-A5E5-7E9982BA9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125538"/>
            <a:ext cx="224472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Экстинкционная длина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>
            <a:extLst>
              <a:ext uri="{FF2B5EF4-FFF2-40B4-BE49-F238E27FC236}">
                <a16:creationId xmlns:a16="http://schemas.microsoft.com/office/drawing/2014/main" xmlns="" id="{CE25CBEF-0DDB-400C-93DC-C01B5EC5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96888"/>
            <a:ext cx="8012113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Пространственное разрешение на рентгеновской определяется суммой трех компанент – </a:t>
            </a: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дифракционным уширением, уширением за счет размеров фокального пятна и наконец за счет спектрального уширения, т.е.</a:t>
            </a:r>
            <a:r>
              <a:rPr lang="ru-RU" altLang="ru-RU" sz="1800">
                <a:latin typeface="Arial" panose="020B0604020202020204" pitchFamily="34" charset="0"/>
              </a:rPr>
              <a:t> .</a:t>
            </a:r>
          </a:p>
        </p:txBody>
      </p:sp>
      <p:graphicFrame>
        <p:nvGraphicFramePr>
          <p:cNvPr id="46083" name="Object 15">
            <a:extLst>
              <a:ext uri="{FF2B5EF4-FFF2-40B4-BE49-F238E27FC236}">
                <a16:creationId xmlns:a16="http://schemas.microsoft.com/office/drawing/2014/main" xmlns="" id="{C957B1A9-FF7C-47B6-9497-C7ECC5547E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1773238"/>
          <a:ext cx="424815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0" name="Equation" r:id="rId4" imgW="1295400" imgH="190500" progId="Equation.DSMT4">
                  <p:embed/>
                </p:oleObj>
              </mc:Choice>
              <mc:Fallback>
                <p:oleObj name="Equation" r:id="rId4" imgW="1295400" imgH="1905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773238"/>
                        <a:ext cx="4248150" cy="636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7">
            <a:extLst>
              <a:ext uri="{FF2B5EF4-FFF2-40B4-BE49-F238E27FC236}">
                <a16:creationId xmlns:a16="http://schemas.microsoft.com/office/drawing/2014/main" xmlns="" id="{FA377B9A-A2FE-45A3-A9CF-F0E5F73A5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528888"/>
            <a:ext cx="58197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Дифракционное уширение дается соотношением</a:t>
            </a:r>
          </a:p>
        </p:txBody>
      </p:sp>
      <p:graphicFrame>
        <p:nvGraphicFramePr>
          <p:cNvPr id="46085" name="Object 16">
            <a:extLst>
              <a:ext uri="{FF2B5EF4-FFF2-40B4-BE49-F238E27FC236}">
                <a16:creationId xmlns:a16="http://schemas.microsoft.com/office/drawing/2014/main" xmlns="" id="{2CE3F439-247B-45AD-AE83-BF854A0083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852738"/>
          <a:ext cx="223202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1" name="Equation" r:id="rId6" imgW="723586" imgH="190417" progId="Equation.DSMT4">
                  <p:embed/>
                </p:oleObj>
              </mc:Choice>
              <mc:Fallback>
                <p:oleObj name="Equation" r:id="rId6" imgW="723586" imgH="190417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852738"/>
                        <a:ext cx="2232025" cy="588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Text Box 9">
            <a:extLst>
              <a:ext uri="{FF2B5EF4-FFF2-40B4-BE49-F238E27FC236}">
                <a16:creationId xmlns:a16="http://schemas.microsoft.com/office/drawing/2014/main" xmlns="" id="{15F4704B-869F-4509-BA88-009EE3C71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997200"/>
            <a:ext cx="9017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здесь</a:t>
            </a:r>
          </a:p>
        </p:txBody>
      </p:sp>
      <p:graphicFrame>
        <p:nvGraphicFramePr>
          <p:cNvPr id="46087" name="Object 17">
            <a:extLst>
              <a:ext uri="{FF2B5EF4-FFF2-40B4-BE49-F238E27FC236}">
                <a16:creationId xmlns:a16="http://schemas.microsoft.com/office/drawing/2014/main" xmlns="" id="{55EBEC7B-BEF7-48BB-98F9-4F67C2D28B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2708275"/>
          <a:ext cx="165576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2" name="Equation" r:id="rId8" imgW="647700" imgH="381000" progId="Equation.DSMT4">
                  <p:embed/>
                </p:oleObj>
              </mc:Choice>
              <mc:Fallback>
                <p:oleObj name="Equation" r:id="rId8" imgW="647700" imgH="3810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708275"/>
                        <a:ext cx="1655762" cy="974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8" name="Text Box 11">
            <a:extLst>
              <a:ext uri="{FF2B5EF4-FFF2-40B4-BE49-F238E27FC236}">
                <a16:creationId xmlns:a16="http://schemas.microsoft.com/office/drawing/2014/main" xmlns="" id="{886EDB32-A95B-4A15-90D4-B830FB767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592513"/>
            <a:ext cx="8156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Геометрическое уширение или уширение за счет размеров фокального пятна определяется по формуле</a:t>
            </a:r>
          </a:p>
        </p:txBody>
      </p:sp>
      <p:graphicFrame>
        <p:nvGraphicFramePr>
          <p:cNvPr id="46089" name="Object 18">
            <a:extLst>
              <a:ext uri="{FF2B5EF4-FFF2-40B4-BE49-F238E27FC236}">
                <a16:creationId xmlns:a16="http://schemas.microsoft.com/office/drawing/2014/main" xmlns="" id="{E9C111E5-2753-4717-9F15-1513B81668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4076700"/>
          <a:ext cx="165576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3" name="Equation" r:id="rId10" imgW="647419" imgH="342751" progId="Equation.DSMT4">
                  <p:embed/>
                </p:oleObj>
              </mc:Choice>
              <mc:Fallback>
                <p:oleObj name="Equation" r:id="rId10" imgW="647419" imgH="342751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076700"/>
                        <a:ext cx="1655763" cy="876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0" name="Text Box 13">
            <a:extLst>
              <a:ext uri="{FF2B5EF4-FFF2-40B4-BE49-F238E27FC236}">
                <a16:creationId xmlns:a16="http://schemas.microsoft.com/office/drawing/2014/main" xmlns="" id="{DA6588EF-B68E-4A24-A7EA-48FE901E6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084763"/>
            <a:ext cx="56308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Соответственно спектральное уширение равно</a:t>
            </a:r>
          </a:p>
        </p:txBody>
      </p:sp>
      <p:graphicFrame>
        <p:nvGraphicFramePr>
          <p:cNvPr id="46091" name="Object 19">
            <a:extLst>
              <a:ext uri="{FF2B5EF4-FFF2-40B4-BE49-F238E27FC236}">
                <a16:creationId xmlns:a16="http://schemas.microsoft.com/office/drawing/2014/main" xmlns="" id="{1DDFD667-CED3-4DCF-AF26-158C7598C3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5734050"/>
          <a:ext cx="208756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4" name="Equation" r:id="rId12" imgW="761669" imgH="190417" progId="Equation.DSMT4">
                  <p:embed/>
                </p:oleObj>
              </mc:Choice>
              <mc:Fallback>
                <p:oleObj name="Equation" r:id="rId12" imgW="761669" imgH="190417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734050"/>
                        <a:ext cx="2087563" cy="5222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2" name="Text Box 15">
            <a:extLst>
              <a:ext uri="{FF2B5EF4-FFF2-40B4-BE49-F238E27FC236}">
                <a16:creationId xmlns:a16="http://schemas.microsoft.com/office/drawing/2014/main" xmlns="" id="{46F801C4-A662-44C0-BAF2-D5BCDEAC5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805488"/>
            <a:ext cx="6143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где</a:t>
            </a:r>
          </a:p>
        </p:txBody>
      </p:sp>
      <p:graphicFrame>
        <p:nvGraphicFramePr>
          <p:cNvPr id="46093" name="Object 20">
            <a:extLst>
              <a:ext uri="{FF2B5EF4-FFF2-40B4-BE49-F238E27FC236}">
                <a16:creationId xmlns:a16="http://schemas.microsoft.com/office/drawing/2014/main" xmlns="" id="{688491B6-62C6-40B6-9A77-581547FB5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5516563"/>
          <a:ext cx="1944688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5" name="Equation" r:id="rId14" imgW="774364" imgH="355446" progId="Equation.DSMT4">
                  <p:embed/>
                </p:oleObj>
              </mc:Choice>
              <mc:Fallback>
                <p:oleObj name="Equation" r:id="rId14" imgW="774364" imgH="355446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516563"/>
                        <a:ext cx="1944688" cy="887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5" name="Picture 5" descr="Безымянный">
            <a:extLst>
              <a:ext uri="{FF2B5EF4-FFF2-40B4-BE49-F238E27FC236}">
                <a16:creationId xmlns:a16="http://schemas.microsoft.com/office/drawing/2014/main" xmlns="" id="{7C61301E-09AC-44EF-BDBE-AC930FC43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85975"/>
            <a:ext cx="39719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6" name="AutoShape 6">
            <a:extLst>
              <a:ext uri="{FF2B5EF4-FFF2-40B4-BE49-F238E27FC236}">
                <a16:creationId xmlns:a16="http://schemas.microsoft.com/office/drawing/2014/main" xmlns="" id="{526DC1C3-9BB1-4296-87C0-3CAC6CA49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3822700"/>
            <a:ext cx="360363" cy="531813"/>
          </a:xfrm>
          <a:prstGeom prst="upArrow">
            <a:avLst>
              <a:gd name="adj1" fmla="val 50000"/>
              <a:gd name="adj2" fmla="val 600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250887" name="AutoShape 7">
            <a:extLst>
              <a:ext uri="{FF2B5EF4-FFF2-40B4-BE49-F238E27FC236}">
                <a16:creationId xmlns:a16="http://schemas.microsoft.com/office/drawing/2014/main" xmlns="" id="{1FAFDF32-10E6-4AD4-9297-BE5850C8A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013" y="3822700"/>
            <a:ext cx="360362" cy="531813"/>
          </a:xfrm>
          <a:prstGeom prst="downArrow">
            <a:avLst>
              <a:gd name="adj1" fmla="val 50000"/>
              <a:gd name="adj2" fmla="val 550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graphicFrame>
        <p:nvGraphicFramePr>
          <p:cNvPr id="250892" name="Object 12">
            <a:extLst>
              <a:ext uri="{FF2B5EF4-FFF2-40B4-BE49-F238E27FC236}">
                <a16:creationId xmlns:a16="http://schemas.microsoft.com/office/drawing/2014/main" xmlns="" id="{84F43250-C958-46A0-BBCB-6795633072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4618038"/>
          <a:ext cx="20161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6" name="Equation" r:id="rId4" imgW="647419" imgH="253890" progId="Equation.DSMT4">
                  <p:embed/>
                </p:oleObj>
              </mc:Choice>
              <mc:Fallback>
                <p:oleObj name="Equation" r:id="rId4" imgW="647419" imgH="25389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618038"/>
                        <a:ext cx="2016125" cy="790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893" name="Object 13">
            <a:extLst>
              <a:ext uri="{FF2B5EF4-FFF2-40B4-BE49-F238E27FC236}">
                <a16:creationId xmlns:a16="http://schemas.microsoft.com/office/drawing/2014/main" xmlns="" id="{DB7EC661-5227-4922-981D-18ABC6274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8525" y="4581525"/>
          <a:ext cx="18002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7" name="Equation" r:id="rId6" imgW="622030" imgH="253890" progId="Equation.DSMT4">
                  <p:embed/>
                </p:oleObj>
              </mc:Choice>
              <mc:Fallback>
                <p:oleObj name="Equation" r:id="rId6" imgW="622030" imgH="25389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525" y="4581525"/>
                        <a:ext cx="1800225" cy="733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0895" name="Picture 15" descr="Безымянный3">
            <a:extLst>
              <a:ext uri="{FF2B5EF4-FFF2-40B4-BE49-F238E27FC236}">
                <a16:creationId xmlns:a16="http://schemas.microsoft.com/office/drawing/2014/main" xmlns="" id="{8CED5BAC-3BB0-4657-B5AA-773C65EBB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1767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96" name="Line 16">
            <a:extLst>
              <a:ext uri="{FF2B5EF4-FFF2-40B4-BE49-F238E27FC236}">
                <a16:creationId xmlns:a16="http://schemas.microsoft.com/office/drawing/2014/main" xmlns="" id="{F50DBF0F-6E3D-4AF6-A681-4049229A2A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393825"/>
            <a:ext cx="0" cy="1963738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0897" name="Line 17">
            <a:extLst>
              <a:ext uri="{FF2B5EF4-FFF2-40B4-BE49-F238E27FC236}">
                <a16:creationId xmlns:a16="http://schemas.microsoft.com/office/drawing/2014/main" xmlns="" id="{4DCAA598-DD16-4FF2-8946-98ED91BA6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3644900"/>
            <a:ext cx="172085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0898" name="Line 18">
            <a:extLst>
              <a:ext uri="{FF2B5EF4-FFF2-40B4-BE49-F238E27FC236}">
                <a16:creationId xmlns:a16="http://schemas.microsoft.com/office/drawing/2014/main" xmlns="" id="{E75C6CE2-77F2-4D97-8EC8-5D233B3B48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2588" y="1277938"/>
            <a:ext cx="0" cy="1946275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0899" name="Line 19">
            <a:extLst>
              <a:ext uri="{FF2B5EF4-FFF2-40B4-BE49-F238E27FC236}">
                <a16:creationId xmlns:a16="http://schemas.microsoft.com/office/drawing/2014/main" xmlns="" id="{C8B5F176-03FA-4FAC-AB32-38453C46A7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1277938"/>
            <a:ext cx="0" cy="19351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0900" name="Text Box 20">
            <a:extLst>
              <a:ext uri="{FF2B5EF4-FFF2-40B4-BE49-F238E27FC236}">
                <a16:creationId xmlns:a16="http://schemas.microsoft.com/office/drawing/2014/main" xmlns="" id="{0C67B3A2-FDAD-451F-B11E-F14C2DBAB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161925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CC"/>
                </a:solidFill>
                <a:latin typeface="Arial" panose="020B0604020202020204" pitchFamily="34" charset="0"/>
              </a:rPr>
              <a:t>H</a:t>
            </a:r>
            <a:endParaRPr lang="ru-RU" altLang="ru-RU" sz="24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50903" name="Text Box 23">
            <a:extLst>
              <a:ext uri="{FF2B5EF4-FFF2-40B4-BE49-F238E27FC236}">
                <a16:creationId xmlns:a16="http://schemas.microsoft.com/office/drawing/2014/main" xmlns="" id="{5A341C07-3218-492C-8AF8-BEE70BAD9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171825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CC3300"/>
                </a:solidFill>
                <a:latin typeface="Arial" panose="020B0604020202020204" pitchFamily="34" charset="0"/>
              </a:rPr>
              <a:t>b</a:t>
            </a:r>
            <a:endParaRPr lang="ru-RU" altLang="ru-RU" sz="240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250907" name="Rectangle 27">
            <a:extLst>
              <a:ext uri="{FF2B5EF4-FFF2-40B4-BE49-F238E27FC236}">
                <a16:creationId xmlns:a16="http://schemas.microsoft.com/office/drawing/2014/main" xmlns="" id="{48895E3D-2E0A-43F9-B659-490822F4F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16287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CC"/>
                </a:solidFill>
                <a:latin typeface="Arial" panose="020B0604020202020204" pitchFamily="34" charset="0"/>
              </a:rPr>
              <a:t>H</a:t>
            </a:r>
            <a:endParaRPr lang="ru-RU" altLang="ru-RU" sz="24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50908" name="Text Box 28">
            <a:extLst>
              <a:ext uri="{FF2B5EF4-FFF2-40B4-BE49-F238E27FC236}">
                <a16:creationId xmlns:a16="http://schemas.microsoft.com/office/drawing/2014/main" xmlns="" id="{A714DC6E-455A-4764-A783-E727A95CE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1628775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CC3300"/>
                </a:solidFill>
                <a:latin typeface="Arial" panose="020B0604020202020204" pitchFamily="34" charset="0"/>
              </a:rPr>
              <a:t>b</a:t>
            </a:r>
            <a:endParaRPr lang="ru-RU" altLang="ru-RU" sz="240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250909" name="Text Box 29">
            <a:extLst>
              <a:ext uri="{FF2B5EF4-FFF2-40B4-BE49-F238E27FC236}">
                <a16:creationId xmlns:a16="http://schemas.microsoft.com/office/drawing/2014/main" xmlns="" id="{433F86CE-90E7-47A4-B0C7-A83A4613B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CC"/>
                </a:solidFill>
                <a:latin typeface="Arial" panose="020B0604020202020204" pitchFamily="34" charset="0"/>
              </a:rPr>
              <a:t>Общее правило рентгеновской топографии</a:t>
            </a:r>
          </a:p>
        </p:txBody>
      </p:sp>
      <p:sp>
        <p:nvSpPr>
          <p:cNvPr id="250910" name="Text Box 30">
            <a:extLst>
              <a:ext uri="{FF2B5EF4-FFF2-40B4-BE49-F238E27FC236}">
                <a16:creationId xmlns:a16="http://schemas.microsoft.com/office/drawing/2014/main" xmlns="" id="{42EF9868-74FA-4EB5-8ABE-C6B570EE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883275"/>
            <a:ext cx="44608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Изображение дефекта погашено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(контраст минимальный или отсутствует)</a:t>
            </a:r>
          </a:p>
        </p:txBody>
      </p:sp>
      <p:sp>
        <p:nvSpPr>
          <p:cNvPr id="250911" name="Text Box 31">
            <a:extLst>
              <a:ext uri="{FF2B5EF4-FFF2-40B4-BE49-F238E27FC236}">
                <a16:creationId xmlns:a16="http://schemas.microsoft.com/office/drawing/2014/main" xmlns="" id="{F3E88941-E3B4-4A1E-86AC-3F1ABCC56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883275"/>
            <a:ext cx="39131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Изображение дефекта наблюдается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(контраст максимальный)</a:t>
            </a:r>
          </a:p>
        </p:txBody>
      </p:sp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xmlns="" id="{29E551D1-C452-471A-86FA-647D46060A2C}"/>
              </a:ext>
            </a:extLst>
          </p:cNvPr>
          <p:cNvSpPr/>
          <p:nvPr/>
        </p:nvSpPr>
        <p:spPr>
          <a:xfrm>
            <a:off x="3128963" y="2984500"/>
            <a:ext cx="422275" cy="407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6" grpId="0" animBg="1"/>
      <p:bldP spid="250887" grpId="0" animBg="1"/>
      <p:bldP spid="250900" grpId="0"/>
      <p:bldP spid="250903" grpId="0"/>
      <p:bldP spid="250907" grpId="0"/>
      <p:bldP spid="250908" grpId="0"/>
      <p:bldP spid="250909" grpId="0" animBg="1"/>
      <p:bldP spid="250910" grpId="0" animBg="1"/>
      <p:bldP spid="250911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>
            <a:extLst>
              <a:ext uri="{FF2B5EF4-FFF2-40B4-BE49-F238E27FC236}">
                <a16:creationId xmlns:a16="http://schemas.microsoft.com/office/drawing/2014/main" xmlns="" id="{E54BA17A-AE88-42D8-A5F3-475272FCC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1700213"/>
            <a:ext cx="9170988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0000FF"/>
                </a:solidFill>
                <a:latin typeface="Arial" panose="020B0604020202020204" pitchFamily="34" charset="0"/>
              </a:rPr>
              <a:t>Методы повышения яркости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0000FF"/>
                </a:solidFill>
                <a:latin typeface="Arial" panose="020B0604020202020204" pitchFamily="34" charset="0"/>
              </a:rPr>
              <a:t>рентгеновских источников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Безымянный 333">
            <a:extLst>
              <a:ext uri="{FF2B5EF4-FFF2-40B4-BE49-F238E27FC236}">
                <a16:creationId xmlns:a16="http://schemas.microsoft.com/office/drawing/2014/main" xmlns="" id="{B39E5F06-9E73-49F7-9D05-73A05A06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427163"/>
            <a:ext cx="47371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17">
            <a:extLst>
              <a:ext uri="{FF2B5EF4-FFF2-40B4-BE49-F238E27FC236}">
                <a16:creationId xmlns:a16="http://schemas.microsoft.com/office/drawing/2014/main" xmlns="" id="{B2842802-4AA3-46DE-8EA3-3DA316E3F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60350"/>
            <a:ext cx="627856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00FF"/>
                </a:solidFill>
                <a:latin typeface="Arial" panose="020B0604020202020204" pitchFamily="34" charset="0"/>
              </a:rPr>
              <a:t>КПД рентгеновской трубки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93A8E75-E254-4B4D-804F-3C20C7A231D0}"/>
              </a:ext>
            </a:extLst>
          </p:cNvPr>
          <p:cNvSpPr/>
          <p:nvPr/>
        </p:nvSpPr>
        <p:spPr>
          <a:xfrm>
            <a:off x="5076825" y="1398588"/>
            <a:ext cx="3960813" cy="1152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026" name="Object 6">
            <a:extLst>
              <a:ext uri="{FF2B5EF4-FFF2-40B4-BE49-F238E27FC236}">
                <a16:creationId xmlns:a16="http://schemas.microsoft.com/office/drawing/2014/main" xmlns="" id="{4BB405FF-B641-4A57-9CE9-6CACC9A137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1275" y="1412875"/>
          <a:ext cx="384175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" name="Equation" r:id="rId4" imgW="1625600" imgH="457200" progId="Equation.DSMT4">
                  <p:embed/>
                </p:oleObj>
              </mc:Choice>
              <mc:Fallback>
                <p:oleObj name="Equation" r:id="rId4" imgW="162560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1275" y="1412875"/>
                        <a:ext cx="384175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Box 4">
            <a:extLst>
              <a:ext uri="{FF2B5EF4-FFF2-40B4-BE49-F238E27FC236}">
                <a16:creationId xmlns:a16="http://schemas.microsoft.com/office/drawing/2014/main" xmlns="" id="{2E98E7A3-D019-455C-BA0F-3349B277D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75" y="2990850"/>
            <a:ext cx="34131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W (</a:t>
            </a:r>
            <a:r>
              <a:rPr lang="ru-RU" altLang="ru-RU" sz="2000">
                <a:solidFill>
                  <a:srgbClr val="0000FF"/>
                </a:solidFill>
                <a:latin typeface="Arial" panose="020B0604020202020204" pitchFamily="34" charset="0"/>
              </a:rPr>
              <a:t>вольфрам)</a:t>
            </a: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ru-RU" altLang="ru-RU" sz="2000">
                <a:solidFill>
                  <a:srgbClr val="0000FF"/>
                </a:solidFill>
                <a:latin typeface="Arial" panose="020B0604020202020204" pitchFamily="34" charset="0"/>
              </a:rPr>
              <a:t>анод</a:t>
            </a: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endParaRPr lang="ru-RU" altLang="ru-RU" sz="20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V=100kV, </a:t>
            </a:r>
            <a:r>
              <a:rPr lang="ru-RU" altLang="ru-RU" sz="20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i=30ma,</a:t>
            </a:r>
            <a:r>
              <a:rPr lang="ru-RU" altLang="ru-RU" sz="20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e=0,8%</a:t>
            </a:r>
            <a:endParaRPr lang="ru-RU" altLang="ru-RU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TextBox 5">
            <a:extLst>
              <a:ext uri="{FF2B5EF4-FFF2-40B4-BE49-F238E27FC236}">
                <a16:creationId xmlns:a16="http://schemas.microsoft.com/office/drawing/2014/main" xmlns="" id="{2EAE6774-446D-4287-987A-733BCA494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017963"/>
            <a:ext cx="2952750" cy="70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Cu</a:t>
            </a:r>
            <a:r>
              <a:rPr lang="ru-RU" altLang="ru-RU" sz="2000">
                <a:solidFill>
                  <a:srgbClr val="0000FF"/>
                </a:solidFill>
                <a:latin typeface="Arial" panose="020B0604020202020204" pitchFamily="34" charset="0"/>
              </a:rPr>
              <a:t> (медь)</a:t>
            </a: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ru-RU" altLang="ru-RU" sz="2000">
                <a:solidFill>
                  <a:srgbClr val="0000FF"/>
                </a:solidFill>
                <a:latin typeface="Arial" panose="020B0604020202020204" pitchFamily="34" charset="0"/>
              </a:rPr>
              <a:t>анод</a:t>
            </a: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V=30kV, i-</a:t>
            </a:r>
            <a:r>
              <a:rPr lang="ru-RU" altLang="ru-RU" sz="200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lang="en-US" altLang="ru-RU" sz="2000">
                <a:solidFill>
                  <a:srgbClr val="0000FF"/>
                </a:solidFill>
                <a:latin typeface="Arial" panose="020B0604020202020204" pitchFamily="34" charset="0"/>
              </a:rPr>
              <a:t>0ma,e=0,2%</a:t>
            </a:r>
            <a:endParaRPr lang="ru-RU" altLang="ru-RU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98314" name="Text Box 10">
            <a:extLst>
              <a:ext uri="{FF2B5EF4-FFF2-40B4-BE49-F238E27FC236}">
                <a16:creationId xmlns:a16="http://schemas.microsoft.com/office/drawing/2014/main" xmlns="" id="{9A2409F9-FAA5-4680-BAB1-616532A84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173788"/>
            <a:ext cx="52451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solidFill>
                  <a:srgbClr val="FF0000"/>
                </a:solidFill>
                <a:latin typeface="Arial" panose="020B0604020202020204" pitchFamily="34" charset="0"/>
              </a:rPr>
              <a:t>V=100kV, i=10mA, W=1kW</a:t>
            </a:r>
            <a:endParaRPr lang="ru-RU" altLang="ru-RU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7" grpId="0" animBg="1"/>
      <p:bldP spid="1028" grpId="0" animBg="1"/>
      <p:bldP spid="1029" grpId="0" animBg="1"/>
      <p:bldP spid="983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rc_mi" descr="http://ok-t.ru/mylektsiiru/baza3/107742857189.files/image008.jpg">
            <a:hlinkClick r:id="rId2"/>
            <a:extLst>
              <a:ext uri="{FF2B5EF4-FFF2-40B4-BE49-F238E27FC236}">
                <a16:creationId xmlns:a16="http://schemas.microsoft.com/office/drawing/2014/main" xmlns="" id="{205D45C1-A372-48B8-8A81-AC757BDC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60575"/>
            <a:ext cx="74882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>
            <a:extLst>
              <a:ext uri="{FF2B5EF4-FFF2-40B4-BE49-F238E27FC236}">
                <a16:creationId xmlns:a16="http://schemas.microsoft.com/office/drawing/2014/main" xmlns="" id="{042310FC-09AC-47F1-9A91-8CFC6425B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549275"/>
            <a:ext cx="833596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latin typeface="Arial" panose="020B0604020202020204" pitchFamily="34" charset="0"/>
              </a:rPr>
              <a:t>Трубка с вращающимся анодом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>
            <a:extLst>
              <a:ext uri="{FF2B5EF4-FFF2-40B4-BE49-F238E27FC236}">
                <a16:creationId xmlns:a16="http://schemas.microsoft.com/office/drawing/2014/main" xmlns="" id="{F166D539-2E57-42F4-8BFE-4E7B75EF5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276475"/>
            <a:ext cx="7616825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3333FF"/>
                </a:solidFill>
                <a:latin typeface="Arial" panose="020B0604020202020204" pitchFamily="34" charset="0"/>
              </a:rPr>
              <a:t>Синхротронное излучение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BEF975A1-E5D2-4A7F-B66C-2B9C3283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476250"/>
            <a:ext cx="81232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Идея получения микрорентгенограмм (топограмм),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  <a:latin typeface="Arial" panose="020B0604020202020204" pitchFamily="34" charset="0"/>
              </a:rPr>
              <a:t>предложена Бергом в 1931 году</a:t>
            </a:r>
          </a:p>
        </p:txBody>
      </p:sp>
      <p:pic>
        <p:nvPicPr>
          <p:cNvPr id="461829" name="Picture 5" descr="G:\Review-Topografics\FIGS\Без имени1.tif">
            <a:extLst>
              <a:ext uri="{FF2B5EF4-FFF2-40B4-BE49-F238E27FC236}">
                <a16:creationId xmlns:a16="http://schemas.microsoft.com/office/drawing/2014/main" xmlns="" id="{5250E413-1A15-409E-84AF-B83123AE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8077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xmlns="" id="{485D2FE2-DA12-47A5-B911-4FA2F0346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683250"/>
            <a:ext cx="48815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FF"/>
                </a:solidFill>
                <a:latin typeface="Arial" panose="020B0604020202020204" pitchFamily="34" charset="0"/>
              </a:rPr>
              <a:t>Berg W. Naturwissenschaften, 1931, 9, p.391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FF"/>
                </a:solidFill>
                <a:latin typeface="Arial" panose="020B0604020202020204" pitchFamily="34" charset="0"/>
              </a:rPr>
              <a:t>Berg W. Z.Krist., 1934, B89,3,p.286 </a:t>
            </a:r>
            <a:endParaRPr lang="ru-RU" altLang="ru-RU" sz="1800" i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16">
            <a:extLst>
              <a:ext uri="{FF2B5EF4-FFF2-40B4-BE49-F238E27FC236}">
                <a16:creationId xmlns:a16="http://schemas.microsoft.com/office/drawing/2014/main" xmlns="" id="{864C07E5-1CA7-4158-B2A0-37441076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20800"/>
            <a:ext cx="4595812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>
            <a:extLst>
              <a:ext uri="{FF2B5EF4-FFF2-40B4-BE49-F238E27FC236}">
                <a16:creationId xmlns:a16="http://schemas.microsoft.com/office/drawing/2014/main" xmlns="" id="{5034C4B2-E0BE-4CAD-A0FB-BA67AA9E6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532563"/>
            <a:ext cx="3908425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ru-RU" sz="14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Winick H</a:t>
            </a:r>
            <a:r>
              <a:rPr lang="ru-RU" altLang="ru-RU" sz="14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., (1998) </a:t>
            </a:r>
            <a:r>
              <a:rPr lang="en-US" altLang="ru-RU" sz="14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</a:t>
            </a:r>
            <a:r>
              <a:rPr lang="ru-RU" altLang="ru-RU" sz="14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sz="14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Synchrotron Rad</a:t>
            </a:r>
            <a:r>
              <a:rPr lang="ru-RU" altLang="ru-RU" sz="14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.,5, 168-76</a:t>
            </a:r>
          </a:p>
        </p:txBody>
      </p:sp>
      <p:sp>
        <p:nvSpPr>
          <p:cNvPr id="52228" name="Text Box 6">
            <a:extLst>
              <a:ext uri="{FF2B5EF4-FFF2-40B4-BE49-F238E27FC236}">
                <a16:creationId xmlns:a16="http://schemas.microsoft.com/office/drawing/2014/main" xmlns="" id="{A28DCC13-45CF-4BA8-80B0-99BBC717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9525"/>
            <a:ext cx="7561262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Как менялась яркость рентгеновских источников в фотонах (сек</a:t>
            </a:r>
            <a:r>
              <a:rPr lang="ru-RU" altLang="ru-RU" sz="2400" baseline="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мм</a:t>
            </a:r>
            <a:r>
              <a:rPr lang="ru-RU" altLang="ru-RU" sz="2400" baseline="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мрад</a:t>
            </a:r>
            <a:r>
              <a:rPr lang="ru-RU" altLang="ru-RU" sz="2400" baseline="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 течении </a:t>
            </a:r>
            <a:r>
              <a:rPr lang="en-US" altLang="ru-RU" sz="24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XX</a:t>
            </a: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века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50cm">
            <a:extLst>
              <a:ext uri="{FF2B5EF4-FFF2-40B4-BE49-F238E27FC236}">
                <a16:creationId xmlns:a16="http://schemas.microsoft.com/office/drawing/2014/main" xmlns="" id="{B636BF4C-B578-40CA-A6CD-A788A0FA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7625"/>
            <a:ext cx="9080500" cy="6810375"/>
          </a:xfrm>
          <a:prstGeom prst="rect">
            <a:avLst/>
          </a:prstGeom>
          <a:noFill/>
          <a:ln w="63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xmlns="" id="{13605DD1-10D6-4AD4-BDEF-3889D1837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064250"/>
            <a:ext cx="49180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kumimoji="1" lang="en-US" altLang="ko-KR" sz="2800">
                <a:solidFill>
                  <a:srgbClr val="FFFF00"/>
                </a:solidFill>
                <a:latin typeface="Century Gothic" panose="020B0502020202020204" pitchFamily="34" charset="0"/>
                <a:ea typeface="Dotum" panose="020B0600000101010101" pitchFamily="34" charset="-127"/>
              </a:rPr>
              <a:t>Pohang Light Source, Korea</a:t>
            </a:r>
            <a:endParaRPr kumimoji="1" lang="en-US" altLang="ko-KR" sz="2800">
              <a:solidFill>
                <a:srgbClr val="FFFF00"/>
              </a:solidFill>
              <a:latin typeface="Century Gothic" panose="020B0502020202020204" pitchFamily="34" charset="0"/>
              <a:ea typeface="굴림" panose="020B0600000101010101" pitchFamily="34" charset="-127"/>
            </a:endParaRPr>
          </a:p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>
              <a:solidFill>
                <a:schemeClr val="bg1"/>
              </a:solidFill>
              <a:latin typeface="Century Gothic" panose="020B0502020202020204" pitchFamily="34" charset="0"/>
              <a:ea typeface="굴림" panose="020B0600000101010101" pitchFamily="34" charset="-127"/>
            </a:endParaRPr>
          </a:p>
        </p:txBody>
      </p:sp>
      <p:pic>
        <p:nvPicPr>
          <p:cNvPr id="286724" name="Picture 4" descr="bg197">
            <a:extLst>
              <a:ext uri="{FF2B5EF4-FFF2-40B4-BE49-F238E27FC236}">
                <a16:creationId xmlns:a16="http://schemas.microsoft.com/office/drawing/2014/main" xmlns="" id="{AAEEABB4-3F75-4023-83E0-70E35E0E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21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>
            <a:extLst>
              <a:ext uri="{FF2B5EF4-FFF2-40B4-BE49-F238E27FC236}">
                <a16:creationId xmlns:a16="http://schemas.microsoft.com/office/drawing/2014/main" xmlns="" id="{171C0EFF-40BE-41B3-9E04-0FD5D45D8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9213"/>
            <a:ext cx="27193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kumimoji="1" lang="en-US" altLang="ko-KR" sz="2800">
                <a:solidFill>
                  <a:srgbClr val="FFFF00"/>
                </a:solidFill>
                <a:latin typeface="Century Gothic" panose="020B0502020202020204" pitchFamily="34" charset="0"/>
                <a:ea typeface="Dotum" panose="020B0600000101010101" pitchFamily="34" charset="-127"/>
              </a:rPr>
              <a:t>2.5 GeV (1995)</a:t>
            </a:r>
            <a:endParaRPr kumimoji="1" lang="en-US" altLang="ko-KR" sz="2800">
              <a:solidFill>
                <a:srgbClr val="FFFF00"/>
              </a:solidFill>
              <a:latin typeface="Century Gothic" panose="020B0502020202020204" pitchFamily="34" charset="0"/>
              <a:ea typeface="굴림" panose="020B0600000101010101" pitchFamily="34" charset="-127"/>
            </a:endParaRPr>
          </a:p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>
              <a:solidFill>
                <a:schemeClr val="bg1"/>
              </a:solidFill>
              <a:latin typeface="Century Gothic" panose="020B0502020202020204" pitchFamily="34" charset="0"/>
              <a:ea typeface="굴림" panose="020B0600000101010101" pitchFamily="34" charset="-127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17159CD2-2983-459E-AA13-8B0C559A3F3B}"/>
              </a:ext>
            </a:extLst>
          </p:cNvPr>
          <p:cNvGrpSpPr>
            <a:grpSpLocks/>
          </p:cNvGrpSpPr>
          <p:nvPr/>
        </p:nvGrpSpPr>
        <p:grpSpPr bwMode="auto">
          <a:xfrm>
            <a:off x="0" y="4337050"/>
            <a:ext cx="2303463" cy="2520950"/>
            <a:chOff x="2723" y="821"/>
            <a:chExt cx="3037" cy="3499"/>
          </a:xfrm>
        </p:grpSpPr>
        <p:pic>
          <p:nvPicPr>
            <p:cNvPr id="53255" name="Picture 7" descr="PAL_BeamLine">
              <a:extLst>
                <a:ext uri="{FF2B5EF4-FFF2-40B4-BE49-F238E27FC236}">
                  <a16:creationId xmlns:a16="http://schemas.microsoft.com/office/drawing/2014/main" xmlns="" id="{C636C9D9-A32F-413A-900C-40E9BC520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" y="821"/>
              <a:ext cx="3037" cy="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6" name="Rectangle 8">
              <a:extLst>
                <a:ext uri="{FF2B5EF4-FFF2-40B4-BE49-F238E27FC236}">
                  <a16:creationId xmlns:a16="http://schemas.microsoft.com/office/drawing/2014/main" xmlns="" id="{86895467-BAD5-48D4-AEC5-A84092518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1634"/>
              <a:ext cx="793" cy="136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4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g197">
            <a:extLst>
              <a:ext uri="{FF2B5EF4-FFF2-40B4-BE49-F238E27FC236}">
                <a16:creationId xmlns:a16="http://schemas.microsoft.com/office/drawing/2014/main" xmlns="" id="{CC6E9198-D65D-48C9-9A71-6AF6AFD1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412875"/>
            <a:ext cx="77120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8ABA60F6-BDE3-4B04-95AF-11C094DD128E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0"/>
            <a:ext cx="6264275" cy="6858000"/>
            <a:chOff x="2723" y="821"/>
            <a:chExt cx="3037" cy="3499"/>
          </a:xfrm>
        </p:grpSpPr>
        <p:pic>
          <p:nvPicPr>
            <p:cNvPr id="55299" name="Picture 7" descr="PAL_BeamLine">
              <a:extLst>
                <a:ext uri="{FF2B5EF4-FFF2-40B4-BE49-F238E27FC236}">
                  <a16:creationId xmlns:a16="http://schemas.microsoft.com/office/drawing/2014/main" xmlns="" id="{F9377099-738C-4359-99D8-DA7B8122F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" y="821"/>
              <a:ext cx="3037" cy="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0" name="Rectangle 8">
              <a:extLst>
                <a:ext uri="{FF2B5EF4-FFF2-40B4-BE49-F238E27FC236}">
                  <a16:creationId xmlns:a16="http://schemas.microsoft.com/office/drawing/2014/main" xmlns="" id="{28964AD6-ADEB-4CA3-AB8E-A9DE5134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1634"/>
              <a:ext cx="793" cy="136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4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89B5463E-6330-4C7F-A046-F2BEB58F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4535488"/>
            <a:ext cx="8810625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Попверхность кристалла (111), отражение </a:t>
            </a:r>
            <a:r>
              <a:rPr lang="en-US" altLang="ru-RU" sz="2400"/>
              <a:t>      </a:t>
            </a:r>
            <a:r>
              <a:rPr lang="ru-RU" altLang="ru-RU" sz="2400"/>
              <a:t>, излучение </a:t>
            </a:r>
            <a:r>
              <a:rPr lang="en-US" altLang="ru-RU" sz="2400"/>
              <a:t>CuKa</a:t>
            </a:r>
            <a:r>
              <a:rPr lang="ru-RU" altLang="ru-RU" sz="2400"/>
              <a:t>. (а) и (б) топограммы получены при положениях рабочей точки в позициях 1 и 2 на кривой качания, соответственно. (с) Кривая качания.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2A17B79B-4754-4679-8A23-714DC7AD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6838" y="4535488"/>
          <a:ext cx="792162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0" name="Equation" r:id="rId3" imgW="444307" imgH="279279" progId="Equation.DSMT4">
                  <p:embed/>
                </p:oleObj>
              </mc:Choice>
              <mc:Fallback>
                <p:oleObj name="Equation" r:id="rId3" imgW="444307" imgH="279279" progId="Equation.DSMT4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6838" y="4535488"/>
                        <a:ext cx="792162" cy="5159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24" name="Picture 6" descr="D:\Двукристальные топограммы 1.tif">
            <a:extLst>
              <a:ext uri="{FF2B5EF4-FFF2-40B4-BE49-F238E27FC236}">
                <a16:creationId xmlns:a16="http://schemas.microsoft.com/office/drawing/2014/main" xmlns="" id="{135A4169-4625-4511-872E-6308DE84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196975"/>
            <a:ext cx="3455987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 descr="D:\Двукристальные топограммы 2.tif">
            <a:extLst>
              <a:ext uri="{FF2B5EF4-FFF2-40B4-BE49-F238E27FC236}">
                <a16:creationId xmlns:a16="http://schemas.microsoft.com/office/drawing/2014/main" xmlns="" id="{2F8ED0F9-6067-401F-8CBE-15905E4E6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196975"/>
            <a:ext cx="334803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8" descr="D:\Кривая качания.tif">
            <a:extLst>
              <a:ext uri="{FF2B5EF4-FFF2-40B4-BE49-F238E27FC236}">
                <a16:creationId xmlns:a16="http://schemas.microsoft.com/office/drawing/2014/main" xmlns="" id="{36ABB76B-C4D9-4B4E-AA1D-B9C8912A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2349500"/>
            <a:ext cx="1873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C3238148-9F79-40AA-A939-8E4738F3C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329363"/>
            <a:ext cx="6264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>
                <a:solidFill>
                  <a:srgbClr val="0000CC"/>
                </a:solidFill>
                <a:latin typeface="Arial" panose="020B0604020202020204" pitchFamily="34" charset="0"/>
              </a:rPr>
              <a:t>Renninger M. Z.Angewandte Phys., (1965), 19, 20-33</a:t>
            </a:r>
            <a:endParaRPr lang="ru-RU" altLang="ru-RU" sz="2000" i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6328" name="Прямоугольник 9">
            <a:extLst>
              <a:ext uri="{FF2B5EF4-FFF2-40B4-BE49-F238E27FC236}">
                <a16:creationId xmlns:a16="http://schemas.microsoft.com/office/drawing/2014/main" xmlns="" id="{C5DB7023-BC0A-485A-8A8F-1CA1E631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53975"/>
            <a:ext cx="8421687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CC"/>
                </a:solidFill>
                <a:latin typeface="Arial" panose="020B0604020202020204" pitchFamily="34" charset="0"/>
              </a:rPr>
              <a:t>Двукристальные топограммы дислокаций в кристалле кремния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xmlns="" id="{5D2E94F2-C531-4790-9EBC-9892D0F1B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6092825"/>
            <a:ext cx="51847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</a:endParaRPr>
          </a:p>
        </p:txBody>
      </p:sp>
      <p:pic>
        <p:nvPicPr>
          <p:cNvPr id="294915" name="Picture 3" descr="3-03">
            <a:extLst>
              <a:ext uri="{FF2B5EF4-FFF2-40B4-BE49-F238E27FC236}">
                <a16:creationId xmlns:a16="http://schemas.microsoft.com/office/drawing/2014/main" xmlns="" id="{D1A89394-8751-4602-9DF2-6B1E554AC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00213"/>
            <a:ext cx="4357688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6" name="Text Box 4">
            <a:extLst>
              <a:ext uri="{FF2B5EF4-FFF2-40B4-BE49-F238E27FC236}">
                <a16:creationId xmlns:a16="http://schemas.microsoft.com/office/drawing/2014/main" xmlns="" id="{B6EA4CDF-A062-4AFE-8E13-37AAD48EB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975" y="188913"/>
            <a:ext cx="6034088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Четыре топограммы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монокристалла кремния, полученные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на синхротроне в белом пучке</a:t>
            </a:r>
          </a:p>
        </p:txBody>
      </p:sp>
      <p:sp>
        <p:nvSpPr>
          <p:cNvPr id="294917" name="Text Box 5">
            <a:extLst>
              <a:ext uri="{FF2B5EF4-FFF2-40B4-BE49-F238E27FC236}">
                <a16:creationId xmlns:a16="http://schemas.microsoft.com/office/drawing/2014/main" xmlns="" id="{06A3778E-D2D9-4B03-AD5B-EF16A3EF8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092825"/>
            <a:ext cx="3589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Использованы отражения от плоскостей </a:t>
            </a:r>
          </a:p>
        </p:txBody>
      </p:sp>
      <p:graphicFrame>
        <p:nvGraphicFramePr>
          <p:cNvPr id="294918" name="Object 6">
            <a:extLst>
              <a:ext uri="{FF2B5EF4-FFF2-40B4-BE49-F238E27FC236}">
                <a16:creationId xmlns:a16="http://schemas.microsoft.com/office/drawing/2014/main" xmlns="" id="{FD47D35F-AB97-4730-B29C-8ADF3F673C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8625" y="6165850"/>
          <a:ext cx="1587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Equation" r:id="rId5" imgW="1587500" imgH="279400" progId="Equation.DSMT4">
                  <p:embed/>
                </p:oleObj>
              </mc:Choice>
              <mc:Fallback>
                <p:oleObj name="Equation" r:id="rId5" imgW="1587500" imgH="279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6165850"/>
                        <a:ext cx="1587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4" grpId="0" animBg="1"/>
      <p:bldP spid="294916" grpId="0" animBg="1"/>
      <p:bldP spid="2949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ext Box 3">
            <a:extLst>
              <a:ext uri="{FF2B5EF4-FFF2-40B4-BE49-F238E27FC236}">
                <a16:creationId xmlns:a16="http://schemas.microsoft.com/office/drawing/2014/main" xmlns="" id="{89CDC983-F0F2-4216-80E2-677C651E0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949950"/>
            <a:ext cx="66627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>
                <a:solidFill>
                  <a:srgbClr val="0000FF"/>
                </a:solidFill>
                <a:latin typeface="Arial" panose="020B0604020202020204" pitchFamily="34" charset="0"/>
              </a:rPr>
              <a:t>Zarka A., Capelle B., Detaint J., Schwartzel J. J.Appl.Cryst (1988), 21,967-971</a:t>
            </a:r>
            <a:endParaRPr lang="ru-RU" altLang="ru-RU" sz="1400" i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03108" name="Text Box 4">
            <a:extLst>
              <a:ext uri="{FF2B5EF4-FFF2-40B4-BE49-F238E27FC236}">
                <a16:creationId xmlns:a16="http://schemas.microsoft.com/office/drawing/2014/main" xmlns="" id="{2E660C86-9BF5-4BB2-97C5-A07FB9D72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88913"/>
            <a:ext cx="6251575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Стробоскопическая топография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  <a:latin typeface="Arial" panose="020B0604020202020204" pitchFamily="34" charset="0"/>
              </a:rPr>
              <a:t>в синхротронном излучении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В центре кристалла приклеен кварцевый резонатор.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Стробоскопия позволяет увидеть контуры равных напряжений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CC"/>
                </a:solidFill>
                <a:latin typeface="Arial" panose="020B0604020202020204" pitchFamily="34" charset="0"/>
              </a:rPr>
              <a:t>ультразвуковых клебаний кристалла </a:t>
            </a:r>
          </a:p>
        </p:txBody>
      </p:sp>
      <p:pic>
        <p:nvPicPr>
          <p:cNvPr id="749570" name="Picture 2" descr="G:\2015-2016\II - семестр\Figs\US.tif">
            <a:extLst>
              <a:ext uri="{FF2B5EF4-FFF2-40B4-BE49-F238E27FC236}">
                <a16:creationId xmlns:a16="http://schemas.microsoft.com/office/drawing/2014/main" xmlns="" id="{9E0F6BD1-79BC-4885-9A01-B31D37DF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9138"/>
            <a:ext cx="7086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7" grpId="0" animBg="1"/>
      <p:bldP spid="30310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>
            <a:extLst>
              <a:ext uri="{FF2B5EF4-FFF2-40B4-BE49-F238E27FC236}">
                <a16:creationId xmlns:a16="http://schemas.microsoft.com/office/drawing/2014/main" xmlns="" id="{D56561DD-0813-468A-AFBE-1E9272C61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908050"/>
            <a:ext cx="7632700" cy="3673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9395" name="Text Box 4">
            <a:extLst>
              <a:ext uri="{FF2B5EF4-FFF2-40B4-BE49-F238E27FC236}">
                <a16:creationId xmlns:a16="http://schemas.microsoft.com/office/drawing/2014/main" xmlns="" id="{39EAC79E-AE3C-49D9-AA29-267196478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1265238"/>
            <a:ext cx="72437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latin typeface="Arial" panose="020B0604020202020204" pitchFamily="34" charset="0"/>
              </a:rPr>
              <a:t>Разрешение методов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latin typeface="Arial" panose="020B0604020202020204" pitchFamily="34" charset="0"/>
              </a:rPr>
              <a:t>рентгеновской топографии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latin typeface="Arial" panose="020B0604020202020204" pitchFamily="34" charset="0"/>
              </a:rPr>
              <a:t>составляет</a:t>
            </a: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59396" name="Object 6">
            <a:extLst>
              <a:ext uri="{FF2B5EF4-FFF2-40B4-BE49-F238E27FC236}">
                <a16:creationId xmlns:a16="http://schemas.microsoft.com/office/drawing/2014/main" xmlns="" id="{19464FCF-4D29-42D2-A768-00BFF1AAA1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313" y="3357563"/>
          <a:ext cx="3716337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" name="Equation" r:id="rId4" imgW="774028" imgH="177646" progId="Equation.DSMT4">
                  <p:embed/>
                </p:oleObj>
              </mc:Choice>
              <mc:Fallback>
                <p:oleObj name="Equation" r:id="rId4" imgW="774028" imgH="177646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3357563"/>
                        <a:ext cx="3716337" cy="85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xmlns="" id="{711D3057-896D-4C80-8234-F05F60F22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052513"/>
            <a:ext cx="6913562" cy="3478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Физические основы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электронной микроскопии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высокого разрешения</a:t>
            </a:r>
            <a:r>
              <a:rPr lang="en-US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(HREM)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>
            <a:extLst>
              <a:ext uri="{FF2B5EF4-FFF2-40B4-BE49-F238E27FC236}">
                <a16:creationId xmlns:a16="http://schemas.microsoft.com/office/drawing/2014/main" xmlns="" id="{367D8B30-5133-49F5-981D-DE7DBA599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04813"/>
            <a:ext cx="65500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ОСНОВНЫЕ ХАРАКТЕРИСТИКИ ОПТИЧЕСКИХ СИСТЕМ 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xmlns="" id="{2A5D6EF0-B1A8-43C2-A7E7-672E4FE3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981075"/>
            <a:ext cx="479901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ОСНОВЫ ОПТИЧЕСКОЙ МИКРОСКОПИИ 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xmlns="" id="{DC73A91E-2E8E-423E-B212-BD78E3B04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453548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7">
            <a:extLst>
              <a:ext uri="{FF2B5EF4-FFF2-40B4-BE49-F238E27FC236}">
                <a16:creationId xmlns:a16="http://schemas.microsoft.com/office/drawing/2014/main" xmlns="" id="{30967EA4-804E-4C9E-8449-5D7E300EF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446" name="Rectangle 8">
            <a:extLst>
              <a:ext uri="{FF2B5EF4-FFF2-40B4-BE49-F238E27FC236}">
                <a16:creationId xmlns:a16="http://schemas.microsoft.com/office/drawing/2014/main" xmlns="" id="{9B9A3E8F-118B-46CD-88A2-2DD298EA9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xmlns="" id="{50B4ABDE-C390-4A7F-B6ED-06D674CD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4097338"/>
            <a:ext cx="6643687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Здесь </a:t>
            </a:r>
            <a:r>
              <a:rPr lang="ru-RU" altLang="ru-RU" sz="1200" i="1">
                <a:latin typeface="Arial" panose="020B0604020202020204" pitchFamily="34" charset="0"/>
              </a:rPr>
              <a:t>f1, f2 </a:t>
            </a:r>
            <a:r>
              <a:rPr lang="ru-RU" altLang="ru-RU" sz="1200">
                <a:latin typeface="Arial" panose="020B0604020202020204" pitchFamily="34" charset="0"/>
              </a:rPr>
              <a:t>- фокусные расстояния объективной и окулярной линз, - расстояние между фокусами этих линз, </a:t>
            </a:r>
            <a:r>
              <a:rPr lang="ru-RU" altLang="ru-RU" sz="1200" i="1">
                <a:latin typeface="Arial" panose="020B0604020202020204" pitchFamily="34" charset="0"/>
              </a:rPr>
              <a:t>D </a:t>
            </a:r>
            <a:r>
              <a:rPr lang="ru-RU" altLang="ru-RU" sz="1200">
                <a:latin typeface="Arial" panose="020B0604020202020204" pitchFamily="34" charset="0"/>
              </a:rPr>
              <a:t>- расстояние наилучшего зрения. Например,  если  для  типичного  случая </a:t>
            </a:r>
            <a:r>
              <a:rPr lang="ru-RU" altLang="ru-RU" sz="1200" i="1">
                <a:latin typeface="Arial" panose="020B0604020202020204" pitchFamily="34" charset="0"/>
              </a:rPr>
              <a:t>f1=2mm, f2=15mm, =1,0mm,</a:t>
            </a:r>
            <a:r>
              <a:rPr lang="ru-RU" altLang="ru-RU" sz="1200">
                <a:latin typeface="Arial" panose="020B0604020202020204" pitchFamily="34" charset="0"/>
              </a:rPr>
              <a:t> </a:t>
            </a:r>
            <a:r>
              <a:rPr lang="ru-RU" altLang="ru-RU" sz="1200" i="1">
                <a:latin typeface="Arial" panose="020B0604020202020204" pitchFamily="34" charset="0"/>
              </a:rPr>
              <a:t>D=250mm</a:t>
            </a:r>
            <a:r>
              <a:rPr lang="ru-RU" altLang="ru-RU" sz="1200">
                <a:latin typeface="Arial" panose="020B0604020202020204" pitchFamily="34" charset="0"/>
              </a:rPr>
              <a:t>, коэффициент увеличения такого микроскопа </a:t>
            </a:r>
            <a:r>
              <a:rPr lang="ru-RU" altLang="ru-RU" sz="1200" i="1">
                <a:latin typeface="Arial" panose="020B0604020202020204" pitchFamily="34" charset="0"/>
              </a:rPr>
              <a:t>K=1335</a:t>
            </a:r>
            <a:r>
              <a:rPr lang="ru-RU" altLang="ru-RU" sz="120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xmlns="" id="{40BFF6CD-2E8F-4B41-AAE9-7B4BE6F50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1649413"/>
            <a:ext cx="3621087" cy="1735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i="1">
                <a:latin typeface="Arial" panose="020B0604020202020204" pitchFamily="34" charset="0"/>
              </a:rPr>
              <a:t>Оптическая схема трехлинзового оптического микроскопа. 1-источник света, 2-апертурная диафрагма конденсора, 3-конденсорная линза, 4-полевая диафрагма, 5-объект, 6-объективная линза, 7-первое увеличенное действительное изображение, 8-окулярная линза, 9-второе увеличенное мнимое изображение</a:t>
            </a:r>
            <a:r>
              <a:rPr lang="ru-RU" altLang="ru-RU" sz="12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1449" name="Rectangle 11">
            <a:extLst>
              <a:ext uri="{FF2B5EF4-FFF2-40B4-BE49-F238E27FC236}">
                <a16:creationId xmlns:a16="http://schemas.microsoft.com/office/drawing/2014/main" xmlns="" id="{8D669C4F-5837-4022-876F-97EC58DAF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450" name="Rectangle 12">
            <a:extLst>
              <a:ext uri="{FF2B5EF4-FFF2-40B4-BE49-F238E27FC236}">
                <a16:creationId xmlns:a16="http://schemas.microsoft.com/office/drawing/2014/main" xmlns="" id="{B10D12AC-7366-4875-A329-C2BD7FB4E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19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451" name="Rectangle 13">
            <a:extLst>
              <a:ext uri="{FF2B5EF4-FFF2-40B4-BE49-F238E27FC236}">
                <a16:creationId xmlns:a16="http://schemas.microsoft.com/office/drawing/2014/main" xmlns="" id="{F07DDB4B-1FCE-40CF-A004-5B29887E0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452" name="Rectangle 14">
            <a:extLst>
              <a:ext uri="{FF2B5EF4-FFF2-40B4-BE49-F238E27FC236}">
                <a16:creationId xmlns:a16="http://schemas.microsoft.com/office/drawing/2014/main" xmlns="" id="{2DB498FF-49C9-4032-8AFF-03E600490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8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9471" name="Picture 15" descr="Рисунок4">
            <a:extLst>
              <a:ext uri="{FF2B5EF4-FFF2-40B4-BE49-F238E27FC236}">
                <a16:creationId xmlns:a16="http://schemas.microsoft.com/office/drawing/2014/main" xmlns="" id="{F8F11B32-FDDC-429B-8434-52BF7FD8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300663"/>
            <a:ext cx="1733550" cy="103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6" descr="Рисунок5">
            <a:extLst>
              <a:ext uri="{FF2B5EF4-FFF2-40B4-BE49-F238E27FC236}">
                <a16:creationId xmlns:a16="http://schemas.microsoft.com/office/drawing/2014/main" xmlns="" id="{B4BF3230-3A03-4679-A517-C8E3993D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661025"/>
            <a:ext cx="1657350" cy="409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7" descr="Рисунок6">
            <a:extLst>
              <a:ext uri="{FF2B5EF4-FFF2-40B4-BE49-F238E27FC236}">
                <a16:creationId xmlns:a16="http://schemas.microsoft.com/office/drawing/2014/main" xmlns="" id="{ED1339FD-2269-426F-AD2C-41F3319E9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9725"/>
            <a:ext cx="1514475" cy="666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5" grpId="0" animBg="1"/>
      <p:bldP spid="194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40AACC-AD98-410D-8B32-61F1432D4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88913"/>
            <a:ext cx="736441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CC"/>
                </a:solidFill>
                <a:latin typeface="Arial" panose="020B0604020202020204" pitchFamily="34" charset="0"/>
              </a:rPr>
              <a:t>Что мы должны видеть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CC"/>
                </a:solidFill>
                <a:latin typeface="Arial" panose="020B0604020202020204" pitchFamily="34" charset="0"/>
              </a:rPr>
              <a:t>на рентгеновской топограмме?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6C1FBBEF-F1E1-4BF0-A238-EB6902A1C0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1557338"/>
          <a:ext cx="4446587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3" imgW="1066337" imgH="215806" progId="Equation.DSMT4">
                  <p:embed/>
                </p:oleObj>
              </mc:Choice>
              <mc:Fallback>
                <p:oleObj name="Equation" r:id="rId3" imgW="1066337" imgH="215806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557338"/>
                        <a:ext cx="4446587" cy="9001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953BFE86-4027-4AC2-A8D8-E44743F40E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413" y="2636838"/>
          <a:ext cx="4594225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5" imgW="1435100" imgH="444500" progId="Equation.DSMT4">
                  <p:embed/>
                </p:oleObj>
              </mc:Choice>
              <mc:Fallback>
                <p:oleObj name="Equation" r:id="rId5" imgW="1435100" imgH="444500" progId="Equation.DSMT4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636838"/>
                        <a:ext cx="4594225" cy="1301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40853C-F296-4F63-8F02-8F2E69A1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4149725"/>
            <a:ext cx="6942138" cy="2492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На топограмме  мы увидим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CC"/>
                </a:solidFill>
                <a:latin typeface="Arial" panose="020B0604020202020204" pitchFamily="34" charset="0"/>
              </a:rPr>
              <a:t>любые</a:t>
            </a: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 локальные изменения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межплоскостного расстояния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и локальные повороты решетки,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  <a:latin typeface="Arial" panose="020B0604020202020204" pitchFamily="34" charset="0"/>
              </a:rPr>
              <a:t>т.е. 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локальные микронапряжения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4" name="Group 4">
            <a:extLst>
              <a:ext uri="{FF2B5EF4-FFF2-40B4-BE49-F238E27FC236}">
                <a16:creationId xmlns:a16="http://schemas.microsoft.com/office/drawing/2014/main" xmlns="" id="{F8D3D7BA-37E3-4843-84A3-F874AA13F986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3933825"/>
          <a:ext cx="4464050" cy="2379664"/>
        </p:xfrm>
        <a:graphic>
          <a:graphicData uri="http://schemas.openxmlformats.org/drawingml/2006/table">
            <a:tbl>
              <a:tblPr/>
              <a:tblGrid>
                <a:gridCol w="7889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1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4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E(kV)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</a:t>
                      </a:r>
                      <a:r>
                        <a:rPr kumimoji="0" lang="en-US" sz="18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 (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Å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)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классическая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</a:t>
                      </a:r>
                      <a:r>
                        <a:rPr kumimoji="0" lang="en-US" sz="18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 (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Å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)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 релятивистская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7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0,3876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0,3876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0,1226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0,1220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7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0,0387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0,037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400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0,0193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0,016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0536" name="Group 56">
            <a:extLst>
              <a:ext uri="{FF2B5EF4-FFF2-40B4-BE49-F238E27FC236}">
                <a16:creationId xmlns:a16="http://schemas.microsoft.com/office/drawing/2014/main" xmlns="" id="{598B1CFE-9254-4F0C-B648-FD6A7B7DBC8B}"/>
              </a:ext>
            </a:extLst>
          </p:cNvPr>
          <p:cNvGraphicFramePr>
            <a:graphicFrameLocks noGrp="1"/>
          </p:cNvGraphicFramePr>
          <p:nvPr/>
        </p:nvGraphicFramePr>
        <p:xfrm>
          <a:off x="2555875" y="692150"/>
          <a:ext cx="4248150" cy="2344736"/>
        </p:xfrm>
        <a:graphic>
          <a:graphicData uri="http://schemas.openxmlformats.org/drawingml/2006/table">
            <a:tbl>
              <a:tblPr/>
              <a:tblGrid>
                <a:gridCol w="19637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44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5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лучи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ray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УФ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0.4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5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Видимый свет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0.7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ИК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0.7 10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0.01 см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5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 волны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 см – 3-4 км 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2515" name="Text Box 53">
            <a:extLst>
              <a:ext uri="{FF2B5EF4-FFF2-40B4-BE49-F238E27FC236}">
                <a16:creationId xmlns:a16="http://schemas.microsoft.com/office/drawing/2014/main" xmlns="" id="{1AC59715-0D76-4583-A877-6785A8C9A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88913"/>
            <a:ext cx="51228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Длины волн электромагнитного излучения</a:t>
            </a:r>
          </a:p>
        </p:txBody>
      </p:sp>
      <p:sp>
        <p:nvSpPr>
          <p:cNvPr id="62516" name="Text Box 54">
            <a:extLst>
              <a:ext uri="{FF2B5EF4-FFF2-40B4-BE49-F238E27FC236}">
                <a16:creationId xmlns:a16="http://schemas.microsoft.com/office/drawing/2014/main" xmlns="" id="{F6CDFD36-5132-44C0-BC00-9E1F33C86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3284538"/>
            <a:ext cx="51339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Длины вон электронов различных энергий</a:t>
            </a:r>
          </a:p>
        </p:txBody>
      </p:sp>
      <p:sp>
        <p:nvSpPr>
          <p:cNvPr id="62517" name="Text Box 55">
            <a:extLst>
              <a:ext uri="{FF2B5EF4-FFF2-40B4-BE49-F238E27FC236}">
                <a16:creationId xmlns:a16="http://schemas.microsoft.com/office/drawing/2014/main" xmlns="" id="{26CAA6C6-03A4-4DC2-9C70-2F8D45334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652963"/>
            <a:ext cx="3117850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1Å=10</a:t>
            </a:r>
            <a:r>
              <a:rPr lang="ru-RU" altLang="ru-RU" sz="1800" baseline="30000">
                <a:solidFill>
                  <a:srgbClr val="3333FF"/>
                </a:solidFill>
                <a:latin typeface="Arial" panose="020B0604020202020204" pitchFamily="34" charset="0"/>
              </a:rPr>
              <a:t>-10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m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=10</a:t>
            </a:r>
            <a:r>
              <a:rPr lang="ru-RU" altLang="ru-RU" sz="1800" baseline="30000">
                <a:solidFill>
                  <a:srgbClr val="3333FF"/>
                </a:solidFill>
                <a:latin typeface="Arial" panose="020B0604020202020204" pitchFamily="34" charset="0"/>
              </a:rPr>
              <a:t>-8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cm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=10</a:t>
            </a:r>
            <a:r>
              <a:rPr lang="ru-RU" altLang="ru-RU" sz="1800" baseline="30000">
                <a:solidFill>
                  <a:srgbClr val="3333FF"/>
                </a:solidFill>
                <a:latin typeface="Arial" panose="020B0604020202020204" pitchFamily="34" charset="0"/>
              </a:rPr>
              <a:t>-7</a:t>
            </a: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mm</a:t>
            </a:r>
            <a:endParaRPr lang="ru-RU" altLang="ru-RU" sz="180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=10</a:t>
            </a:r>
            <a:r>
              <a:rPr lang="ru-RU" altLang="ru-RU" sz="1800" baseline="30000">
                <a:solidFill>
                  <a:srgbClr val="3333FF"/>
                </a:solidFill>
                <a:latin typeface="Arial" panose="020B0604020202020204" pitchFamily="34" charset="0"/>
              </a:rPr>
              <a:t>-6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m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nm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=10</a:t>
            </a:r>
            <a:r>
              <a:rPr lang="ru-RU" altLang="ru-RU" sz="1800" baseline="30000">
                <a:solidFill>
                  <a:srgbClr val="3333FF"/>
                </a:solidFill>
                <a:latin typeface="Arial" panose="020B0604020202020204" pitchFamily="34" charset="0"/>
              </a:rPr>
              <a:t>-9</a:t>
            </a: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m</a:t>
            </a:r>
            <a:endParaRPr lang="ru-RU" altLang="ru-RU" sz="180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xmlns="" id="{24456993-1DF6-4874-937F-FC5E8AFAE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47675"/>
            <a:ext cx="50768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2">
            <a:extLst>
              <a:ext uri="{FF2B5EF4-FFF2-40B4-BE49-F238E27FC236}">
                <a16:creationId xmlns:a16="http://schemas.microsoft.com/office/drawing/2014/main" xmlns="" id="{FB983C75-8DCF-4E13-89A9-7DA596F5A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609600"/>
            <a:ext cx="3852863" cy="584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Ход лучей 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электронном микроскопе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с трехступенчатым увеличением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  <a:latin typeface="Arial" panose="020B0604020202020204" pitchFamily="34" charset="0"/>
              </a:rPr>
              <a:t>а</a:t>
            </a: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-режим получения изображения;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  <a:latin typeface="Arial" panose="020B0604020202020204" pitchFamily="34" charset="0"/>
              </a:rPr>
              <a:t>б</a:t>
            </a: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-режим микродифракции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При переходе от режима - а) к режиму - б) увеличивается фокусное расстояние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промежуточной линзы так, чтобы получить изображение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задней фокальной плоскости объективной линзы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в плоскости изображения (Гаусовой плоскости)</a:t>
            </a: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531B62C-FF2E-4FED-9FDF-270A3C02ECDA}"/>
              </a:ext>
            </a:extLst>
          </p:cNvPr>
          <p:cNvSpPr/>
          <p:nvPr/>
        </p:nvSpPr>
        <p:spPr>
          <a:xfrm>
            <a:off x="1611313" y="655638"/>
            <a:ext cx="5616575" cy="936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1550C09-EC3F-4E8F-9F2F-CEE094946159}"/>
              </a:ext>
            </a:extLst>
          </p:cNvPr>
          <p:cNvSpPr/>
          <p:nvPr/>
        </p:nvSpPr>
        <p:spPr>
          <a:xfrm>
            <a:off x="892175" y="1808163"/>
            <a:ext cx="7416800" cy="2592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6157" name="Object 28">
            <a:extLst>
              <a:ext uri="{FF2B5EF4-FFF2-40B4-BE49-F238E27FC236}">
                <a16:creationId xmlns:a16="http://schemas.microsoft.com/office/drawing/2014/main" xmlns="" id="{ED70767A-6674-4409-836A-BBF5BC51C8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3613" y="4545013"/>
          <a:ext cx="7285037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Equation" r:id="rId3" imgW="2349500" imgH="533400" progId="Equation.DSMT4">
                  <p:embed/>
                </p:oleObj>
              </mc:Choice>
              <mc:Fallback>
                <p:oleObj name="Equation" r:id="rId3" imgW="2349500" imgH="5334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613" y="4545013"/>
                        <a:ext cx="7285037" cy="1655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1" name="Object 3">
            <a:extLst>
              <a:ext uri="{FF2B5EF4-FFF2-40B4-BE49-F238E27FC236}">
                <a16:creationId xmlns:a16="http://schemas.microsoft.com/office/drawing/2014/main" xmlns="" id="{6D4AB45E-5607-4B1E-9A69-5225F8341E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3613" y="1808163"/>
          <a:ext cx="7272337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3" name="Equation" r:id="rId5" imgW="2578100" imgH="901700" progId="Equation.DSMT4">
                  <p:embed/>
                </p:oleObj>
              </mc:Choice>
              <mc:Fallback>
                <p:oleObj name="Equation" r:id="rId5" imgW="2578100" imgH="901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613" y="1808163"/>
                        <a:ext cx="7272337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5">
            <a:extLst>
              <a:ext uri="{FF2B5EF4-FFF2-40B4-BE49-F238E27FC236}">
                <a16:creationId xmlns:a16="http://schemas.microsoft.com/office/drawing/2014/main" xmlns="" id="{93E9E4BB-4523-476F-BCBE-0F4D55633C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1313" y="728663"/>
          <a:ext cx="56245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4" name="Equation" r:id="rId7" imgW="2082800" imgH="266700" progId="Equation.DSMT4">
                  <p:embed/>
                </p:oleObj>
              </mc:Choice>
              <mc:Fallback>
                <p:oleObj name="Equation" r:id="rId7" imgW="2082800" imgH="26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728663"/>
                        <a:ext cx="56245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IMG-a">
            <a:extLst>
              <a:ext uri="{FF2B5EF4-FFF2-40B4-BE49-F238E27FC236}">
                <a16:creationId xmlns:a16="http://schemas.microsoft.com/office/drawing/2014/main" xmlns="" id="{A76E5766-FD51-43FC-A29F-7E1C3183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6766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5">
            <a:extLst>
              <a:ext uri="{FF2B5EF4-FFF2-40B4-BE49-F238E27FC236}">
                <a16:creationId xmlns:a16="http://schemas.microsoft.com/office/drawing/2014/main" xmlns="" id="{4CBAD7DD-EB18-4134-B8A9-2345BB53D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196975"/>
            <a:ext cx="4319588" cy="4772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Передаточная функция современного 100-кВ электронного микроскопа, характеризуемого С</a:t>
            </a:r>
            <a:r>
              <a:rPr lang="en-US" altLang="ru-RU" sz="1400" baseline="-25000">
                <a:latin typeface="Arial" panose="020B0604020202020204" pitchFamily="34" charset="0"/>
              </a:rPr>
              <a:t>s</a:t>
            </a:r>
            <a:r>
              <a:rPr lang="ru-RU" altLang="ru-RU" sz="1400">
                <a:latin typeface="Arial" panose="020B0604020202020204" pitchFamily="34" charset="0"/>
              </a:rPr>
              <a:t>=2,2 мм и расходимостью пучка электронов </a:t>
            </a:r>
            <a:r>
              <a:rPr lang="ru-RU" altLang="ru-RU" sz="1400"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ru-RU" altLang="ru-RU" sz="1400">
                <a:latin typeface="Arial" panose="020B0604020202020204" pitchFamily="34" charset="0"/>
              </a:rPr>
              <a:t>С=0,9</a:t>
            </a:r>
            <a:r>
              <a:rPr lang="en-US" altLang="ru-RU" sz="1400">
                <a:latin typeface="Arial" panose="020B0604020202020204" pitchFamily="34" charset="0"/>
              </a:rPr>
              <a:t>x</a:t>
            </a:r>
            <a:r>
              <a:rPr lang="ru-RU" altLang="ru-RU" sz="1400">
                <a:latin typeface="Arial" panose="020B0604020202020204" pitchFamily="34" charset="0"/>
              </a:rPr>
              <a:t>10</a:t>
            </a:r>
            <a:r>
              <a:rPr lang="ru-RU" altLang="ru-RU" sz="1400" baseline="30000">
                <a:latin typeface="Arial" panose="020B0604020202020204" pitchFamily="34" charset="0"/>
              </a:rPr>
              <a:t>-3</a:t>
            </a:r>
            <a:r>
              <a:rPr lang="ru-RU" altLang="ru-RU" sz="1400">
                <a:latin typeface="Arial" panose="020B0604020202020204" pitchFamily="34" charset="0"/>
              </a:rPr>
              <a:t> рад. На рисунках а и б представлены соответственно случаи </a:t>
            </a:r>
            <a:r>
              <a:rPr lang="en-US" altLang="ru-RU" sz="1400">
                <a:latin typeface="Arial" panose="020B0604020202020204" pitchFamily="34" charset="0"/>
              </a:rPr>
              <a:t>n</a:t>
            </a:r>
            <a:r>
              <a:rPr lang="ru-RU" altLang="ru-RU" sz="1400">
                <a:latin typeface="Arial" panose="020B0604020202020204" pitchFamily="34" charset="0"/>
              </a:rPr>
              <a:t>=0, шерцеровскийфокус, </a:t>
            </a:r>
            <a:r>
              <a:rPr lang="ru-RU" altLang="ru-RU" sz="1400"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ru-RU" sz="1400">
                <a:latin typeface="Arial" panose="020B0604020202020204" pitchFamily="34" charset="0"/>
              </a:rPr>
              <a:t>f</a:t>
            </a:r>
            <a:r>
              <a:rPr lang="ru-RU" altLang="ru-RU" sz="1400">
                <a:latin typeface="Arial" panose="020B0604020202020204" pitchFamily="34" charset="0"/>
              </a:rPr>
              <a:t>=-110,4 нм) и </a:t>
            </a:r>
            <a:r>
              <a:rPr lang="en-US" altLang="ru-RU" sz="1400">
                <a:latin typeface="Arial" panose="020B0604020202020204" pitchFamily="34" charset="0"/>
              </a:rPr>
              <a:t>n</a:t>
            </a:r>
            <a:r>
              <a:rPr lang="ru-RU" altLang="ru-RU" sz="1400">
                <a:latin typeface="Arial" panose="020B0604020202020204" pitchFamily="34" charset="0"/>
              </a:rPr>
              <a:t>=3 (</a:t>
            </a:r>
            <a:r>
              <a:rPr lang="ru-RU" altLang="ru-RU" sz="1400"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ru-RU" sz="1400">
                <a:latin typeface="Arial" panose="020B0604020202020204" pitchFamily="34" charset="0"/>
              </a:rPr>
              <a:t>f</a:t>
            </a:r>
            <a:r>
              <a:rPr lang="ru-RU" altLang="ru-RU" sz="1400">
                <a:latin typeface="Arial" panose="020B0604020202020204" pitchFamily="34" charset="0"/>
              </a:rPr>
              <a:t>=-331,5 нм). В случае </a:t>
            </a:r>
            <a:r>
              <a:rPr lang="en-US" altLang="ru-RU" sz="1400">
                <a:latin typeface="Arial" panose="020B0604020202020204" pitchFamily="34" charset="0"/>
              </a:rPr>
              <a:t>(</a:t>
            </a:r>
            <a:r>
              <a:rPr lang="ru-RU" altLang="ru-RU" sz="1400">
                <a:latin typeface="Arial" panose="020B0604020202020204" pitchFamily="34" charset="0"/>
              </a:rPr>
              <a:t>а</a:t>
            </a:r>
            <a:r>
              <a:rPr lang="en-US" altLang="ru-RU" sz="1400">
                <a:latin typeface="Arial" panose="020B0604020202020204" pitchFamily="34" charset="0"/>
              </a:rPr>
              <a:t>)</a:t>
            </a:r>
            <a:r>
              <a:rPr lang="ru-RU" altLang="ru-RU" sz="1400">
                <a:latin typeface="Arial" panose="020B0604020202020204" pitchFamily="34" charset="0"/>
              </a:rPr>
              <a:t> «полоса пропускания» простирается от </a:t>
            </a:r>
            <a:r>
              <a:rPr lang="ru-RU" altLang="ru-RU" sz="1400" i="1">
                <a:latin typeface="Arial" panose="020B0604020202020204" pitchFamily="34" charset="0"/>
              </a:rPr>
              <a:t>и=0 </a:t>
            </a:r>
            <a:r>
              <a:rPr lang="ru-RU" altLang="ru-RU" sz="1400">
                <a:latin typeface="Arial" panose="020B0604020202020204" pitchFamily="34" charset="0"/>
              </a:rPr>
              <a:t>до величины предела разрешения прибора по точкам. В случае </a:t>
            </a:r>
            <a:r>
              <a:rPr lang="en-US" altLang="ru-RU" sz="1400">
                <a:latin typeface="Arial" panose="020B0604020202020204" pitchFamily="34" charset="0"/>
              </a:rPr>
              <a:t>(</a:t>
            </a:r>
            <a:r>
              <a:rPr lang="ru-RU" altLang="ru-RU" sz="1400">
                <a:latin typeface="Arial" panose="020B0604020202020204" pitchFamily="34" charset="0"/>
              </a:rPr>
              <a:t>б</a:t>
            </a:r>
            <a:r>
              <a:rPr lang="en-US" altLang="ru-RU" sz="1400">
                <a:latin typeface="Arial" panose="020B0604020202020204" pitchFamily="34" charset="0"/>
              </a:rPr>
              <a:t>)</a:t>
            </a:r>
            <a:r>
              <a:rPr lang="ru-RU" altLang="ru-RU" sz="1400">
                <a:latin typeface="Arial" panose="020B0604020202020204" pitchFamily="34" charset="0"/>
              </a:rPr>
              <a:t>, как это показано на рисунке, положение полосы пропускания сдвинуто вправо. Сплошные кривые построены для случая максимального смещения на пушке (</a:t>
            </a:r>
            <a:r>
              <a:rPr lang="en-US" altLang="ru-RU" sz="1400">
                <a:latin typeface="Arial" panose="020B0604020202020204" pitchFamily="34" charset="0"/>
              </a:rPr>
              <a:t>D</a:t>
            </a:r>
            <a:r>
              <a:rPr lang="ru-RU" altLang="ru-RU" sz="1400">
                <a:latin typeface="Arial" panose="020B0604020202020204" pitchFamily="34" charset="0"/>
              </a:rPr>
              <a:t>=5,4 нм), а штриховые - для минимального смещения (ток пучка макси­мален, </a:t>
            </a:r>
            <a:r>
              <a:rPr lang="en-US" altLang="ru-RU" sz="1400">
                <a:latin typeface="Arial" panose="020B0604020202020204" pitchFamily="34" charset="0"/>
              </a:rPr>
              <a:t>D</a:t>
            </a:r>
            <a:r>
              <a:rPr lang="ru-RU" altLang="ru-RU" sz="1400">
                <a:latin typeface="Arial" panose="020B0604020202020204" pitchFamily="34" charset="0"/>
              </a:rPr>
              <a:t>=12,0 нм). Уменьшение напряжения смещения на пушке приводит к затуханию более высоких пространственных частот. Заметим, что число </a:t>
            </a:r>
            <a:r>
              <a:rPr lang="en-US" altLang="ru-RU" sz="1400">
                <a:latin typeface="Arial" panose="020B0604020202020204" pitchFamily="34" charset="0"/>
              </a:rPr>
              <a:t>n</a:t>
            </a:r>
            <a:r>
              <a:rPr lang="ru-RU" altLang="ru-RU" sz="1400">
                <a:latin typeface="Arial" panose="020B0604020202020204" pitchFamily="34" charset="0"/>
              </a:rPr>
              <a:t> равно количеству минимумов передаточной функции, предшествующих полосе пропуска­ния. На графике указано положение брэгговского рефлекса (111). Видно, что рефлекс находится за пределом разрешения микроскопа по точкам</a:t>
            </a:r>
            <a:r>
              <a:rPr lang="en-US" altLang="ru-RU" sz="1400">
                <a:latin typeface="Arial" panose="020B0604020202020204" pitchFamily="34" charset="0"/>
              </a:rPr>
              <a:t>. </a:t>
            </a:r>
            <a:endParaRPr lang="ru-RU" altLang="ru-RU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>
            <a:extLst>
              <a:ext uri="{FF2B5EF4-FFF2-40B4-BE49-F238E27FC236}">
                <a16:creationId xmlns:a16="http://schemas.microsoft.com/office/drawing/2014/main" xmlns="" id="{FB9C04A5-FF1B-4244-81AC-1E90219BF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802798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5">
            <a:extLst>
              <a:ext uri="{FF2B5EF4-FFF2-40B4-BE49-F238E27FC236}">
                <a16:creationId xmlns:a16="http://schemas.microsoft.com/office/drawing/2014/main" xmlns="" id="{24B7FDAC-D594-4D83-A1CF-188430CB6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5011738"/>
            <a:ext cx="7580313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latin typeface="Arial" panose="020B0604020202020204" pitchFamily="34" charset="0"/>
              </a:rPr>
              <a:t>а)-Изображение ядра краевой дислокации в монокристалле германия; б)-Двойниковые прослойки в монокристаллах кремния образующиеся при деформации</a:t>
            </a:r>
            <a:r>
              <a:rPr lang="ru-RU" altLang="ru-RU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6564" name="Text Box 6">
            <a:extLst>
              <a:ext uri="{FF2B5EF4-FFF2-40B4-BE49-F238E27FC236}">
                <a16:creationId xmlns:a16="http://schemas.microsoft.com/office/drawing/2014/main" xmlns="" id="{2C71F722-3EC5-48EC-8C15-87B2C097A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43846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a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6565" name="Text Box 7">
            <a:extLst>
              <a:ext uri="{FF2B5EF4-FFF2-40B4-BE49-F238E27FC236}">
                <a16:creationId xmlns:a16="http://schemas.microsoft.com/office/drawing/2014/main" xmlns="" id="{E93D9278-05B8-4E3F-BD13-37F74E7D8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813" y="4384675"/>
            <a:ext cx="31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б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xmlns="" id="{4323D41E-1326-41BB-A200-A719ACAEC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765175"/>
            <a:ext cx="7058025" cy="3384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7587" name="Text Box 4">
            <a:extLst>
              <a:ext uri="{FF2B5EF4-FFF2-40B4-BE49-F238E27FC236}">
                <a16:creationId xmlns:a16="http://schemas.microsoft.com/office/drawing/2014/main" xmlns="" id="{536E0B9B-8A3F-41FE-B76A-8A1303DE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882650"/>
            <a:ext cx="660717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latin typeface="Arial" panose="020B0604020202020204" pitchFamily="34" charset="0"/>
              </a:rPr>
              <a:t>Предельное разрешение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latin typeface="Arial" panose="020B0604020202020204" pitchFamily="34" charset="0"/>
              </a:rPr>
              <a:t>методов </a:t>
            </a:r>
            <a:r>
              <a:rPr lang="en-US" altLang="ru-RU" sz="4000">
                <a:solidFill>
                  <a:srgbClr val="3333FF"/>
                </a:solidFill>
                <a:latin typeface="Arial" panose="020B0604020202020204" pitchFamily="34" charset="0"/>
              </a:rPr>
              <a:t>HREM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latin typeface="Arial" panose="020B0604020202020204" pitchFamily="34" charset="0"/>
              </a:rPr>
              <a:t>составляет</a:t>
            </a: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>
                <a:solidFill>
                  <a:srgbClr val="3333FF"/>
                </a:solidFill>
                <a:latin typeface="Arial" panose="020B0604020202020204" pitchFamily="34" charset="0"/>
              </a:rPr>
              <a:t>~</a:t>
            </a:r>
            <a:r>
              <a:rPr lang="ru-RU" altLang="ru-RU" sz="4000">
                <a:solidFill>
                  <a:srgbClr val="3333FF"/>
                </a:solidFill>
                <a:latin typeface="Arial" panose="020B0604020202020204" pitchFamily="34" charset="0"/>
              </a:rPr>
              <a:t>1,3-1,4 </a:t>
            </a:r>
            <a:r>
              <a:rPr lang="ru-RU" altLang="ru-RU" sz="4000">
                <a:solidFill>
                  <a:srgbClr val="3333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Å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>
            <a:extLst>
              <a:ext uri="{FF2B5EF4-FFF2-40B4-BE49-F238E27FC236}">
                <a16:creationId xmlns:a16="http://schemas.microsoft.com/office/drawing/2014/main" xmlns="" id="{711457C2-A633-4FD5-BBBF-C5B0FED89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125538"/>
            <a:ext cx="7559675" cy="280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Физические основы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растровой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электронной микроскопии</a:t>
            </a:r>
            <a:r>
              <a:rPr lang="en-US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endParaRPr lang="ru-RU" altLang="ru-RU" sz="4400" b="1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(SEM)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>
            <a:extLst>
              <a:ext uri="{FF2B5EF4-FFF2-40B4-BE49-F238E27FC236}">
                <a16:creationId xmlns:a16="http://schemas.microsoft.com/office/drawing/2014/main" xmlns="" id="{35848345-5702-45A8-B145-3BED006EF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5176838"/>
            <a:ext cx="7651750" cy="1281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Принцип отображения информации при сканировании по площади или по изображению.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Устанавливается соответствие между набором  положений  на  образце и на экране монитора.  </a:t>
            </a:r>
            <a:r>
              <a:rPr lang="ru-RU" altLang="ru-RU" sz="2400">
                <a:solidFill>
                  <a:srgbClr val="3333FF"/>
                </a:solidFill>
                <a:latin typeface="Arial" panose="020B0604020202020204" pitchFamily="34" charset="0"/>
              </a:rPr>
              <a:t>Увеличение равно </a:t>
            </a:r>
            <a:r>
              <a:rPr lang="en-US" altLang="ru-RU" sz="2400">
                <a:solidFill>
                  <a:srgbClr val="3333FF"/>
                </a:solidFill>
                <a:latin typeface="Arial" panose="020B0604020202020204" pitchFamily="34" charset="0"/>
              </a:rPr>
              <a:t>L/l </a:t>
            </a:r>
            <a:endParaRPr lang="ru-RU" altLang="ru-RU" sz="240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pic>
        <p:nvPicPr>
          <p:cNvPr id="80899" name="Picture 14" descr="Безымянный">
            <a:extLst>
              <a:ext uri="{FF2B5EF4-FFF2-40B4-BE49-F238E27FC236}">
                <a16:creationId xmlns:a16="http://schemas.microsoft.com/office/drawing/2014/main" xmlns="" id="{C31F0F04-8E44-43BC-B402-82F19DFE5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3375"/>
            <a:ext cx="6553200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>
            <a:extLst>
              <a:ext uri="{FF2B5EF4-FFF2-40B4-BE49-F238E27FC236}">
                <a16:creationId xmlns:a16="http://schemas.microsoft.com/office/drawing/2014/main" xmlns="" id="{C9CDA7A4-399A-4314-A405-9311CF7C3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295400"/>
            <a:ext cx="59039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5">
            <a:extLst>
              <a:ext uri="{FF2B5EF4-FFF2-40B4-BE49-F238E27FC236}">
                <a16:creationId xmlns:a16="http://schemas.microsoft.com/office/drawing/2014/main" xmlns="" id="{C16096C9-1E4B-4482-B027-BD973B860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745038"/>
            <a:ext cx="7940675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Характер траекторий электронов, полученных в результате расчета по методу Монте-Карло, и формирование области взаимодействия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1" descr="рисунок №2">
            <a:extLst>
              <a:ext uri="{FF2B5EF4-FFF2-40B4-BE49-F238E27FC236}">
                <a16:creationId xmlns:a16="http://schemas.microsoft.com/office/drawing/2014/main" xmlns="" id="{CDCEE1EC-B662-40C7-B7F9-6A9136BF9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29272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Прямоугольник 2">
            <a:extLst>
              <a:ext uri="{FF2B5EF4-FFF2-40B4-BE49-F238E27FC236}">
                <a16:creationId xmlns:a16="http://schemas.microsoft.com/office/drawing/2014/main" xmlns="" id="{48A49DD2-E5E5-4427-8815-B0C9E2A51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133600"/>
            <a:ext cx="3779837" cy="2584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latin typeface="Arial" panose="020B0604020202020204" pitchFamily="34" charset="0"/>
              </a:rPr>
              <a:t>Области генерации: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latin typeface="Arial" panose="020B0604020202020204" pitchFamily="34" charset="0"/>
              </a:rPr>
              <a:t>1 – Оже-электронов,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latin typeface="Arial" panose="020B0604020202020204" pitchFamily="34" charset="0"/>
              </a:rPr>
              <a:t>2 – вторичных электронов,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latin typeface="Arial" panose="020B0604020202020204" pitchFamily="34" charset="0"/>
              </a:rPr>
              <a:t>3 – отраженных электронов,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latin typeface="Arial" panose="020B0604020202020204" pitchFamily="34" charset="0"/>
              </a:rPr>
              <a:t>4 – характеристического рентгеновского излучения,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latin typeface="Arial" panose="020B0604020202020204" pitchFamily="34" charset="0"/>
              </a:rPr>
              <a:t>5 – тормозного рентгеновского излучения,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latin typeface="Arial" panose="020B0604020202020204" pitchFamily="34" charset="0"/>
              </a:rPr>
              <a:t>6 – флуоресценции</a:t>
            </a:r>
          </a:p>
        </p:txBody>
      </p:sp>
      <p:sp>
        <p:nvSpPr>
          <p:cNvPr id="82948" name="Прямоугольник 3">
            <a:extLst>
              <a:ext uri="{FF2B5EF4-FFF2-40B4-BE49-F238E27FC236}">
                <a16:creationId xmlns:a16="http://schemas.microsoft.com/office/drawing/2014/main" xmlns="" id="{167B35EC-902F-41E0-95FE-13C6454CF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  <a:latin typeface="Arial" panose="020B0604020202020204" pitchFamily="34" charset="0"/>
              </a:rPr>
              <a:t>Области потерь энергии электронов зонда и пространственное разрешение РЭМ</a:t>
            </a:r>
            <a:endParaRPr lang="ru-RU" altLang="ru-RU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nimBg="1"/>
      <p:bldP spid="829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>
            <a:extLst>
              <a:ext uri="{FF2B5EF4-FFF2-40B4-BE49-F238E27FC236}">
                <a16:creationId xmlns:a16="http://schemas.microsoft.com/office/drawing/2014/main" xmlns="" id="{99B3B169-F437-41F0-BDF0-F619C481F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17750"/>
            <a:ext cx="86995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  <a:latin typeface="Arial" panose="020B0604020202020204" pitchFamily="34" charset="0"/>
              </a:rPr>
              <a:t>Схема топографии по Шульцу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>
            <a:extLst>
              <a:ext uri="{FF2B5EF4-FFF2-40B4-BE49-F238E27FC236}">
                <a16:creationId xmlns:a16="http://schemas.microsoft.com/office/drawing/2014/main" xmlns="" id="{9D819F4A-0D42-4F47-8752-820768DC5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125538"/>
            <a:ext cx="7364412" cy="3387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</a:rPr>
              <a:t>Предельное разрешение  методов </a:t>
            </a:r>
            <a:r>
              <a:rPr lang="en-US" altLang="ru-RU" sz="3600">
                <a:solidFill>
                  <a:srgbClr val="3333FF"/>
                </a:solidFill>
                <a:latin typeface="Arial" panose="020B0604020202020204" pitchFamily="34" charset="0"/>
              </a:rPr>
              <a:t>SEM</a:t>
            </a: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</a:rPr>
              <a:t> определяется размерами сечения зонда только для случая </a:t>
            </a:r>
            <a:r>
              <a:rPr lang="en-US" altLang="ru-RU" sz="3600">
                <a:solidFill>
                  <a:srgbClr val="3333FF"/>
                </a:solidFill>
                <a:latin typeface="Arial" panose="020B0604020202020204" pitchFamily="34" charset="0"/>
              </a:rPr>
              <a:t>TSEM </a:t>
            </a: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</a:rPr>
              <a:t>и для лучших приборов составляет </a:t>
            </a:r>
            <a:r>
              <a:rPr lang="en-US" altLang="ru-RU" sz="3600">
                <a:solidFill>
                  <a:srgbClr val="3333FF"/>
                </a:solidFill>
                <a:latin typeface="Arial" panose="020B0604020202020204" pitchFamily="34" charset="0"/>
              </a:rPr>
              <a:t>~</a:t>
            </a: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</a:rPr>
              <a:t>20-30 </a:t>
            </a:r>
            <a:r>
              <a:rPr lang="ru-RU" altLang="ru-RU" sz="3600">
                <a:solidFill>
                  <a:srgbClr val="3333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Å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>
            <a:extLst>
              <a:ext uri="{FF2B5EF4-FFF2-40B4-BE49-F238E27FC236}">
                <a16:creationId xmlns:a16="http://schemas.microsoft.com/office/drawing/2014/main" xmlns="" id="{A4F6DCCE-A778-41B5-AA9D-C6A69D9DE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1773238"/>
            <a:ext cx="5651500" cy="144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РЕНТГЕНГОВСКИЙ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МИКРОАНАЛИЗ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>
            <a:extLst>
              <a:ext uri="{FF2B5EF4-FFF2-40B4-BE49-F238E27FC236}">
                <a16:creationId xmlns:a16="http://schemas.microsoft.com/office/drawing/2014/main" xmlns="" id="{488781A3-C853-45D0-BCCE-41A888C1A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0" y="4221163"/>
            <a:ext cx="2519363" cy="2016125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86019" name="Picture 4" descr="IMG_0011-1a">
            <a:extLst>
              <a:ext uri="{FF2B5EF4-FFF2-40B4-BE49-F238E27FC236}">
                <a16:creationId xmlns:a16="http://schemas.microsoft.com/office/drawing/2014/main" xmlns="" id="{3C9D46B3-1438-46F1-AF0B-FC8EA66E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95363"/>
            <a:ext cx="40513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5">
            <a:extLst>
              <a:ext uri="{FF2B5EF4-FFF2-40B4-BE49-F238E27FC236}">
                <a16:creationId xmlns:a16="http://schemas.microsoft.com/office/drawing/2014/main" xmlns="" id="{CB86B4F4-538E-4AFF-95B6-9A1030871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63" y="1941513"/>
            <a:ext cx="4413250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anose="020B0604020202020204" pitchFamily="34" charset="0"/>
              </a:rPr>
              <a:t>Диаграмма энергетических уровней атома, иллюстрирующая возбуждение К; </a:t>
            </a:r>
            <a:r>
              <a:rPr lang="en-US" altLang="ru-RU" sz="2000">
                <a:latin typeface="Arial" panose="020B0604020202020204" pitchFamily="34" charset="0"/>
              </a:rPr>
              <a:t>L</a:t>
            </a:r>
            <a:r>
              <a:rPr lang="ru-RU" altLang="ru-RU" sz="2000">
                <a:latin typeface="Arial" panose="020B0604020202020204" pitchFamily="34" charset="0"/>
              </a:rPr>
              <a:t>, М- и </a:t>
            </a:r>
            <a:r>
              <a:rPr lang="en-US" altLang="ru-RU" sz="2000">
                <a:latin typeface="Arial" panose="020B0604020202020204" pitchFamily="34" charset="0"/>
              </a:rPr>
              <a:t>N</a:t>
            </a:r>
            <a:r>
              <a:rPr lang="ru-RU" altLang="ru-RU" sz="2000">
                <a:latin typeface="Arial" panose="020B0604020202020204" pitchFamily="34" charset="0"/>
              </a:rPr>
              <a:t>-оболочек и образование линий К</a:t>
            </a:r>
            <a:r>
              <a:rPr lang="en-US" altLang="ru-RU" sz="2000" baseline="-25000">
                <a:latin typeface="Symbol" panose="05050102010706020507" pitchFamily="18" charset="2"/>
              </a:rPr>
              <a:t>a</a:t>
            </a:r>
            <a:r>
              <a:rPr lang="ru-RU" altLang="ru-RU" sz="2000">
                <a:latin typeface="Arial" panose="020B0604020202020204" pitchFamily="34" charset="0"/>
              </a:rPr>
              <a:t>, К</a:t>
            </a:r>
            <a:r>
              <a:rPr lang="en-US" altLang="ru-RU" sz="2000" baseline="-25000">
                <a:latin typeface="Symbol" panose="05050102010706020507" pitchFamily="18" charset="2"/>
              </a:rPr>
              <a:t>b</a:t>
            </a:r>
            <a:r>
              <a:rPr lang="ru-RU" altLang="ru-RU" sz="2000">
                <a:latin typeface="Arial" panose="020B0604020202020204" pitchFamily="34" charset="0"/>
              </a:rPr>
              <a:t> </a:t>
            </a:r>
            <a:r>
              <a:rPr lang="en-US" altLang="ru-RU" sz="2000">
                <a:latin typeface="Arial" panose="020B0604020202020204" pitchFamily="34" charset="0"/>
              </a:rPr>
              <a:t>,L</a:t>
            </a:r>
            <a:r>
              <a:rPr lang="en-US" altLang="ru-RU" sz="2000" baseline="-25000">
                <a:latin typeface="Symbol" panose="05050102010706020507" pitchFamily="18" charset="2"/>
              </a:rPr>
              <a:t>a</a:t>
            </a:r>
            <a:r>
              <a:rPr lang="en-US" altLang="ru-RU" sz="2000">
                <a:latin typeface="Symbol" panose="05050102010706020507" pitchFamily="18" charset="2"/>
              </a:rPr>
              <a:t>,</a:t>
            </a:r>
            <a:r>
              <a:rPr lang="ru-RU" altLang="ru-RU" sz="2000">
                <a:latin typeface="Arial" panose="020B0604020202020204" pitchFamily="34" charset="0"/>
              </a:rPr>
              <a:t> М</a:t>
            </a:r>
            <a:r>
              <a:rPr lang="en-US" altLang="ru-RU" sz="2000" baseline="-25000">
                <a:latin typeface="Symbol" panose="05050102010706020507" pitchFamily="18" charset="2"/>
              </a:rPr>
              <a:t>a</a:t>
            </a:r>
            <a:r>
              <a:rPr lang="en-US" altLang="ru-RU" sz="2000">
                <a:latin typeface="Symbol" panose="05050102010706020507" pitchFamily="18" charset="2"/>
              </a:rPr>
              <a:t> </a:t>
            </a:r>
            <a:r>
              <a:rPr lang="ru-RU" altLang="ru-RU" sz="2000">
                <a:latin typeface="Arial" panose="020B0604020202020204" pitchFamily="34" charset="0"/>
              </a:rPr>
              <a:t>рентгеновского излучения (показано стрелками)</a:t>
            </a:r>
          </a:p>
        </p:txBody>
      </p:sp>
      <p:pic>
        <p:nvPicPr>
          <p:cNvPr id="86021" name="Picture 6" descr="Рисунок10">
            <a:extLst>
              <a:ext uri="{FF2B5EF4-FFF2-40B4-BE49-F238E27FC236}">
                <a16:creationId xmlns:a16="http://schemas.microsoft.com/office/drawing/2014/main" xmlns="" id="{4F06284C-91EC-410F-A3FA-189C8029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836613"/>
            <a:ext cx="2809875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7" descr="Рисунок11">
            <a:extLst>
              <a:ext uri="{FF2B5EF4-FFF2-40B4-BE49-F238E27FC236}">
                <a16:creationId xmlns:a16="http://schemas.microsoft.com/office/drawing/2014/main" xmlns="" id="{7FFABC4A-997A-441E-8ADA-6A689E308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148138"/>
            <a:ext cx="2305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 Box 8">
            <a:extLst>
              <a:ext uri="{FF2B5EF4-FFF2-40B4-BE49-F238E27FC236}">
                <a16:creationId xmlns:a16="http://schemas.microsoft.com/office/drawing/2014/main" xmlns="" id="{B5A20934-E4BB-4E35-8DB9-F31E184C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5803900"/>
            <a:ext cx="1639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Закон Мозли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/>
      <p:bldP spid="86020" grpId="0" animBg="1"/>
      <p:bldP spid="8602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7">
            <a:extLst>
              <a:ext uri="{FF2B5EF4-FFF2-40B4-BE49-F238E27FC236}">
                <a16:creationId xmlns:a16="http://schemas.microsoft.com/office/drawing/2014/main" xmlns="" id="{09052696-2BCB-4D2D-B5FA-431EC88EAE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738" y="258763"/>
          <a:ext cx="4891087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3" name="Image" r:id="rId4" imgW="2526583" imgH="3261367" progId="">
                  <p:embed/>
                </p:oleObj>
              </mc:Choice>
              <mc:Fallback>
                <p:oleObj name="Image" r:id="rId4" imgW="2526583" imgH="3261367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8" y="258763"/>
                        <a:ext cx="4891087" cy="630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5" descr="Рисунок11">
            <a:extLst>
              <a:ext uri="{FF2B5EF4-FFF2-40B4-BE49-F238E27FC236}">
                <a16:creationId xmlns:a16="http://schemas.microsoft.com/office/drawing/2014/main" xmlns="" id="{F5E79AB5-2FB7-4A1B-91D3-336FB0C5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36838"/>
            <a:ext cx="2305050" cy="155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6">
            <a:extLst>
              <a:ext uri="{FF2B5EF4-FFF2-40B4-BE49-F238E27FC236}">
                <a16:creationId xmlns:a16="http://schemas.microsoft.com/office/drawing/2014/main" xmlns="" id="{859E7B0A-22D5-43BB-8C42-35C688DC4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46005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1" name="Text Box 7">
            <a:extLst>
              <a:ext uri="{FF2B5EF4-FFF2-40B4-BE49-F238E27FC236}">
                <a16:creationId xmlns:a16="http://schemas.microsoft.com/office/drawing/2014/main" xmlns="" id="{88BA06DE-B35E-4611-9115-BA9250F05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4375150"/>
            <a:ext cx="3040063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Закон Мозли</a:t>
            </a:r>
            <a:r>
              <a:rPr lang="en-US" altLang="ru-RU" sz="180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для характеристических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линий </a:t>
            </a:r>
            <a:r>
              <a:rPr lang="en-US" altLang="ru-RU" sz="1800">
                <a:latin typeface="Arial" panose="020B0604020202020204" pitchFamily="34" charset="0"/>
              </a:rPr>
              <a:t>K</a:t>
            </a:r>
            <a:r>
              <a:rPr lang="en-US" altLang="ru-RU" sz="1800">
                <a:latin typeface="Symbol" panose="05050102010706020507" pitchFamily="18" charset="2"/>
              </a:rPr>
              <a:t>a</a:t>
            </a:r>
            <a:r>
              <a:rPr lang="en-US" altLang="ru-RU" sz="1800" baseline="-25000">
                <a:latin typeface="Arial" panose="020B0604020202020204" pitchFamily="34" charset="0"/>
              </a:rPr>
              <a:t>1</a:t>
            </a:r>
            <a:r>
              <a:rPr lang="en-US" altLang="ru-RU" sz="1800">
                <a:latin typeface="Arial" panose="020B0604020202020204" pitchFamily="34" charset="0"/>
              </a:rPr>
              <a:t>, L</a:t>
            </a:r>
            <a:r>
              <a:rPr lang="en-US" altLang="ru-RU" sz="1800">
                <a:latin typeface="Symbol" panose="05050102010706020507" pitchFamily="18" charset="2"/>
              </a:rPr>
              <a:t>a</a:t>
            </a:r>
            <a:r>
              <a:rPr lang="en-US" altLang="ru-RU" sz="1800" baseline="-25000">
                <a:latin typeface="Arial" panose="020B0604020202020204" pitchFamily="34" charset="0"/>
              </a:rPr>
              <a:t>1</a:t>
            </a:r>
            <a:r>
              <a:rPr lang="en-US" altLang="ru-RU" sz="1800">
                <a:latin typeface="Arial" panose="020B0604020202020204" pitchFamily="34" charset="0"/>
              </a:rPr>
              <a:t>, M</a:t>
            </a:r>
            <a:r>
              <a:rPr lang="en-US" altLang="ru-RU" sz="1800">
                <a:latin typeface="Symbol" panose="05050102010706020507" pitchFamily="18" charset="2"/>
              </a:rPr>
              <a:t>a</a:t>
            </a:r>
            <a:r>
              <a:rPr lang="en-US" altLang="ru-RU" sz="1800" baseline="-25000">
                <a:latin typeface="Arial" panose="020B0604020202020204" pitchFamily="34" charset="0"/>
              </a:rPr>
              <a:t>1</a:t>
            </a:r>
            <a:endParaRPr lang="ru-RU" altLang="ru-RU" sz="1800" baseline="-25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5D28A84-E0D1-44E5-BD82-7C313C2BC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5538"/>
            <a:ext cx="9144000" cy="3046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 реальной ситуации приходится учитывать поправки на атомный номер элемента, на поглощение рентгеновских квантов в исследуемом образце, на флюоресценцию за счет рентгеновских квантов характеристического излучения, на флюоресценцию возникающую под действием белого изучения. В конечном счете концентрация каждого элемента будет определяться соотношением 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53286FB5-07BC-45B2-BAEC-16F6EBAAD9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4724400"/>
          <a:ext cx="48768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5" name="Equation" r:id="rId3" imgW="1218671" imgH="406224" progId="Equation.DSMT4">
                  <p:embed/>
                </p:oleObj>
              </mc:Choice>
              <mc:Fallback>
                <p:oleObj name="Equation" r:id="rId3" imgW="1218671" imgH="406224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724400"/>
                        <a:ext cx="4876800" cy="1625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>
            <a:extLst>
              <a:ext uri="{FF2B5EF4-FFF2-40B4-BE49-F238E27FC236}">
                <a16:creationId xmlns:a16="http://schemas.microsoft.com/office/drawing/2014/main" xmlns="" id="{38D8DD65-4050-431F-9C6A-27F122956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07375" cy="6337300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7827" name="Text Box 4">
            <a:extLst>
              <a:ext uri="{FF2B5EF4-FFF2-40B4-BE49-F238E27FC236}">
                <a16:creationId xmlns:a16="http://schemas.microsoft.com/office/drawing/2014/main" xmlns="" id="{CB145A81-390A-4AF5-A40F-007DA6305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3375"/>
            <a:ext cx="8012113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Рентгеновский микроанализ позволяет определять атомный состав материалов практически во всем интервале концентраций с точностью около </a:t>
            </a:r>
            <a:r>
              <a:rPr lang="ru-RU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2%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. Чувствительность анализа неоднородна по всему спектру элементов таблицы Менделеева и сильно зависит от атомного номера. Так для легких элементов, например, для </a:t>
            </a:r>
            <a:r>
              <a:rPr lang="ru-RU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Be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 (</a:t>
            </a:r>
            <a:r>
              <a:rPr lang="ru-RU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Z=4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), предельное обнаруживаемое количество элемента составляет более </a:t>
            </a:r>
            <a:r>
              <a:rPr lang="ru-RU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10%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. С ростом атомного номера чувствительность анализа растет и при благоприятных условиях может достигать </a:t>
            </a:r>
            <a:r>
              <a:rPr lang="ru-RU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0.1-0.01% 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для </a:t>
            </a:r>
            <a:r>
              <a:rPr lang="ru-RU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Re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 (</a:t>
            </a:r>
            <a:r>
              <a:rPr lang="ru-RU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Z=75</a:t>
            </a: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)</a:t>
            </a:r>
            <a:r>
              <a:rPr lang="ru-RU" altLang="ru-RU" sz="280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>
            <a:extLst>
              <a:ext uri="{FF2B5EF4-FFF2-40B4-BE49-F238E27FC236}">
                <a16:creationId xmlns:a16="http://schemas.microsoft.com/office/drawing/2014/main" xmlns="" id="{01C9E65A-1EE7-4213-9C42-55272D17F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1916113"/>
            <a:ext cx="6400800" cy="144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Физические основы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рентгеновской оптики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>
            <a:extLst>
              <a:ext uri="{FF2B5EF4-FFF2-40B4-BE49-F238E27FC236}">
                <a16:creationId xmlns:a16="http://schemas.microsoft.com/office/drawing/2014/main" xmlns="" id="{499E2A27-FDE1-4EDF-B511-D3A83A780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76250"/>
            <a:ext cx="7848600" cy="4968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9875" name="Text Box 5">
            <a:extLst>
              <a:ext uri="{FF2B5EF4-FFF2-40B4-BE49-F238E27FC236}">
                <a16:creationId xmlns:a16="http://schemas.microsoft.com/office/drawing/2014/main" xmlns="" id="{98081644-B3FE-4EA1-9CFA-69F76F8B2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49275"/>
            <a:ext cx="7869238" cy="5856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Показатель преломления для рентгеновских лучей всегда меньше единицы в отличии, например от оптики видимого света.</a:t>
            </a:r>
            <a:r>
              <a:rPr lang="ru-RU" altLang="ru-RU" sz="1800">
                <a:latin typeface="Times New Roman" panose="02020603050405020304" pitchFamily="18" charset="0"/>
              </a:rPr>
              <a:t> Дело в том, что частоты электромагнитных колебаний для рентгеновского диапазона значительно больше частот собственных колебаний электронов в атомах и следовательно в формуле (без учета затухания)  </a:t>
            </a:r>
            <a:r>
              <a:rPr lang="en-US" altLang="ru-RU" sz="1800">
                <a:latin typeface="Times New Roman" panose="02020603050405020304" pitchFamily="18" charset="0"/>
              </a:rPr>
              <a:t>    </a:t>
            </a:r>
            <a:r>
              <a:rPr lang="en-US" altLang="ru-RU" sz="1800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accent2"/>
                </a:solidFill>
                <a:latin typeface="Times New Roman" panose="02020603050405020304" pitchFamily="18" charset="0"/>
              </a:rPr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accent2"/>
                </a:solidFill>
                <a:latin typeface="Times New Roman" panose="02020603050405020304" pitchFamily="18" charset="0"/>
              </a:rPr>
              <a:t>            </a:t>
            </a:r>
            <a:r>
              <a:rPr lang="ru-RU" altLang="ru-RU" sz="1800">
                <a:latin typeface="Times New Roman" panose="02020603050405020304" pitchFamily="18" charset="0"/>
              </a:rPr>
              <a:t>собственной частотой  можно пренебречь и тогда соотношение дисперсии примет вид</a:t>
            </a:r>
            <a:endParaRPr lang="en-US" altLang="ru-RU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</a:rPr>
              <a:t>Так как  </a:t>
            </a:r>
            <a:r>
              <a:rPr lang="en-US" altLang="ru-RU" sz="1800">
                <a:latin typeface="Times New Roman" panose="02020603050405020304" pitchFamily="18" charset="0"/>
              </a:rPr>
              <a:t>            </a:t>
            </a:r>
            <a:r>
              <a:rPr lang="ru-RU" altLang="ru-RU" sz="1800">
                <a:latin typeface="Times New Roman" panose="02020603050405020304" pitchFamily="18" charset="0"/>
              </a:rPr>
              <a:t>- велико, отличие коэффициента преломления для рентгеновских лучей от единицы очень незначительно. Как показывают оценки это различие составляет величину порядка 10</a:t>
            </a:r>
            <a:r>
              <a:rPr lang="ru-RU" altLang="ru-RU" sz="1800" baseline="30000">
                <a:latin typeface="Times New Roman" panose="02020603050405020304" pitchFamily="18" charset="0"/>
              </a:rPr>
              <a:t>-6</a:t>
            </a:r>
            <a:r>
              <a:rPr lang="ru-RU" altLang="ru-RU" sz="1800">
                <a:latin typeface="Times New Roman" panose="02020603050405020304" pitchFamily="18" charset="0"/>
              </a:rPr>
              <a:t>. Эти рассуждения впервые были проведены одновременно Г.А.Лорентцом и Л.Лоренцом в 1880 году. Формула для коэффициента преломления приведенная выше носит имя формулы Лоренц-Лорентца. </a:t>
            </a:r>
          </a:p>
        </p:txBody>
      </p:sp>
      <p:sp>
        <p:nvSpPr>
          <p:cNvPr id="79876" name="Rectangle 6">
            <a:extLst>
              <a:ext uri="{FF2B5EF4-FFF2-40B4-BE49-F238E27FC236}">
                <a16:creationId xmlns:a16="http://schemas.microsoft.com/office/drawing/2014/main" xmlns="" id="{5424AB6F-1BB0-4934-B14E-E4AA283BF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79877" name="Object 7">
            <a:extLst>
              <a:ext uri="{FF2B5EF4-FFF2-40B4-BE49-F238E27FC236}">
                <a16:creationId xmlns:a16="http://schemas.microsoft.com/office/drawing/2014/main" xmlns="" id="{A377FC51-7716-4B96-A3E0-FB7FDB2922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2276475"/>
          <a:ext cx="208756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8" name="Equation" r:id="rId3" imgW="1307532" imgH="495085" progId="Equation.DSMT4">
                  <p:embed/>
                </p:oleObj>
              </mc:Choice>
              <mc:Fallback>
                <p:oleObj name="Equation" r:id="rId3" imgW="1307532" imgH="49508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276475"/>
                        <a:ext cx="2087562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8" name="Rectangle 8">
            <a:extLst>
              <a:ext uri="{FF2B5EF4-FFF2-40B4-BE49-F238E27FC236}">
                <a16:creationId xmlns:a16="http://schemas.microsoft.com/office/drawing/2014/main" xmlns="" id="{55C556C7-C5E2-4E9B-88E5-74AE85470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79879" name="Object 9">
            <a:extLst>
              <a:ext uri="{FF2B5EF4-FFF2-40B4-BE49-F238E27FC236}">
                <a16:creationId xmlns:a16="http://schemas.microsoft.com/office/drawing/2014/main" xmlns="" id="{29169FA3-28CE-4958-B55A-74FB8C3C7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2984500"/>
          <a:ext cx="3603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9" name="Equation" r:id="rId5" imgW="190500" imgH="228600" progId="Equation.DSMT4">
                  <p:embed/>
                </p:oleObj>
              </mc:Choice>
              <mc:Fallback>
                <p:oleObj name="Equation" r:id="rId5" imgW="1905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984500"/>
                        <a:ext cx="3603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0" name="Rectangle 10">
            <a:extLst>
              <a:ext uri="{FF2B5EF4-FFF2-40B4-BE49-F238E27FC236}">
                <a16:creationId xmlns:a16="http://schemas.microsoft.com/office/drawing/2014/main" xmlns="" id="{39D482AC-0D71-4F59-8E7D-3AF1DAA8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79881" name="Object 11">
            <a:extLst>
              <a:ext uri="{FF2B5EF4-FFF2-40B4-BE49-F238E27FC236}">
                <a16:creationId xmlns:a16="http://schemas.microsoft.com/office/drawing/2014/main" xmlns="" id="{B9B24F49-F073-4BB4-8433-D735A9B00A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00" y="3644900"/>
          <a:ext cx="1800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0" name="Equation" r:id="rId7" imgW="965200" imgH="419100" progId="Equation.DSMT4">
                  <p:embed/>
                </p:oleObj>
              </mc:Choice>
              <mc:Fallback>
                <p:oleObj name="Equation" r:id="rId7" imgW="965200" imgH="4191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3644900"/>
                        <a:ext cx="1800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2" name="Rectangle 12">
            <a:extLst>
              <a:ext uri="{FF2B5EF4-FFF2-40B4-BE49-F238E27FC236}">
                <a16:creationId xmlns:a16="http://schemas.microsoft.com/office/drawing/2014/main" xmlns="" id="{CE8C1358-E774-46FC-8B28-877C39C6C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79883" name="Object 13">
            <a:extLst>
              <a:ext uri="{FF2B5EF4-FFF2-40B4-BE49-F238E27FC236}">
                <a16:creationId xmlns:a16="http://schemas.microsoft.com/office/drawing/2014/main" xmlns="" id="{4CAD7E62-EDB0-4D42-A034-7FBE559443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4365625"/>
          <a:ext cx="431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1" name="Equation" r:id="rId9" imgW="203024" imgH="203024" progId="Equation.DSMT4">
                  <p:embed/>
                </p:oleObj>
              </mc:Choice>
              <mc:Fallback>
                <p:oleObj name="Equation" r:id="rId9" imgW="203024" imgH="203024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365625"/>
                        <a:ext cx="4318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4">
            <a:extLst>
              <a:ext uri="{FF2B5EF4-FFF2-40B4-BE49-F238E27FC236}">
                <a16:creationId xmlns:a16="http://schemas.microsoft.com/office/drawing/2014/main" xmlns="" id="{0A33DDAC-7328-4CCA-BC29-31D164372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2375"/>
            <a:ext cx="3744913" cy="1512888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1800">
              <a:cs typeface="+mn-cs"/>
            </a:endParaRPr>
          </a:p>
        </p:txBody>
      </p:sp>
      <p:sp>
        <p:nvSpPr>
          <p:cNvPr id="80899" name="Line 5">
            <a:extLst>
              <a:ext uri="{FF2B5EF4-FFF2-40B4-BE49-F238E27FC236}">
                <a16:creationId xmlns:a16="http://schemas.microsoft.com/office/drawing/2014/main" xmlns="" id="{37C6F8DB-C2D5-4D8A-826A-02D237760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908050"/>
            <a:ext cx="1368425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0" name="Line 6">
            <a:extLst>
              <a:ext uri="{FF2B5EF4-FFF2-40B4-BE49-F238E27FC236}">
                <a16:creationId xmlns:a16="http://schemas.microsoft.com/office/drawing/2014/main" xmlns="" id="{34A762E7-4B40-4AB4-87E0-BE3500E26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908050"/>
            <a:ext cx="2376488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1" name="Line 7">
            <a:extLst>
              <a:ext uri="{FF2B5EF4-FFF2-40B4-BE49-F238E27FC236}">
                <a16:creationId xmlns:a16="http://schemas.microsoft.com/office/drawing/2014/main" xmlns="" id="{7406C97D-4C3D-424B-84A8-6C0F9789B9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0700" y="2492375"/>
            <a:ext cx="431800" cy="1223963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2" name="Line 8">
            <a:extLst>
              <a:ext uri="{FF2B5EF4-FFF2-40B4-BE49-F238E27FC236}">
                <a16:creationId xmlns:a16="http://schemas.microsoft.com/office/drawing/2014/main" xmlns="" id="{3DBB75D8-0B81-4E67-9F96-6931B9AC4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0700" y="2492375"/>
            <a:ext cx="1223963" cy="7207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3" name="Line 9">
            <a:extLst>
              <a:ext uri="{FF2B5EF4-FFF2-40B4-BE49-F238E27FC236}">
                <a16:creationId xmlns:a16="http://schemas.microsoft.com/office/drawing/2014/main" xmlns="" id="{EADB377E-08FB-4ED8-9629-43900A35E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0700" y="981075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4" name="Text Box 10">
            <a:extLst>
              <a:ext uri="{FF2B5EF4-FFF2-40B4-BE49-F238E27FC236}">
                <a16:creationId xmlns:a16="http://schemas.microsoft.com/office/drawing/2014/main" xmlns="" id="{C3F2A5F5-A5B4-44EF-9099-693CED64D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2997200"/>
            <a:ext cx="477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>
                <a:latin typeface="Symbol" panose="05050102010706020507" pitchFamily="18" charset="2"/>
              </a:rPr>
              <a:t>1</a:t>
            </a:r>
            <a:endParaRPr lang="ru-RU" altLang="ru-RU" sz="2400" baseline="-25000">
              <a:latin typeface="Symbol" panose="05050102010706020507" pitchFamily="18" charset="2"/>
            </a:endParaRPr>
          </a:p>
        </p:txBody>
      </p:sp>
      <p:sp>
        <p:nvSpPr>
          <p:cNvPr id="80905" name="Text Box 11">
            <a:extLst>
              <a:ext uri="{FF2B5EF4-FFF2-40B4-BE49-F238E27FC236}">
                <a16:creationId xmlns:a16="http://schemas.microsoft.com/office/drawing/2014/main" xmlns="" id="{4E1C41C1-3FB1-497A-ADAD-DE4B9E103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2563813"/>
            <a:ext cx="477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>
                <a:latin typeface="Times New Roman" panose="02020603050405020304" pitchFamily="18" charset="0"/>
              </a:rPr>
              <a:t>2</a:t>
            </a:r>
            <a:endParaRPr lang="ru-RU" altLang="ru-RU" sz="2400" baseline="-25000">
              <a:latin typeface="Times New Roman" panose="02020603050405020304" pitchFamily="18" charset="0"/>
            </a:endParaRPr>
          </a:p>
        </p:txBody>
      </p:sp>
      <p:sp>
        <p:nvSpPr>
          <p:cNvPr id="80906" name="Line 12">
            <a:extLst>
              <a:ext uri="{FF2B5EF4-FFF2-40B4-BE49-F238E27FC236}">
                <a16:creationId xmlns:a16="http://schemas.microsoft.com/office/drawing/2014/main" xmlns="" id="{47476A8B-1A1F-4A39-9F47-64C1574707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2779713"/>
            <a:ext cx="5746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7" name="Line 13">
            <a:extLst>
              <a:ext uri="{FF2B5EF4-FFF2-40B4-BE49-F238E27FC236}">
                <a16:creationId xmlns:a16="http://schemas.microsoft.com/office/drawing/2014/main" xmlns="" id="{4926FF64-E4A3-41CC-BC9A-06EB114A2B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3355975"/>
            <a:ext cx="2873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8" name="Line 14">
            <a:extLst>
              <a:ext uri="{FF2B5EF4-FFF2-40B4-BE49-F238E27FC236}">
                <a16:creationId xmlns:a16="http://schemas.microsoft.com/office/drawing/2014/main" xmlns="" id="{81CAAA74-345B-4A11-B343-0CF4AC468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3284538"/>
            <a:ext cx="792162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9" name="Line 15">
            <a:extLst>
              <a:ext uri="{FF2B5EF4-FFF2-40B4-BE49-F238E27FC236}">
                <a16:creationId xmlns:a16="http://schemas.microsoft.com/office/drawing/2014/main" xmlns="" id="{C2A6A729-6AAE-47D6-A1C8-1BB79B792B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2500" y="2852738"/>
            <a:ext cx="71913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10" name="Text Box 16">
            <a:extLst>
              <a:ext uri="{FF2B5EF4-FFF2-40B4-BE49-F238E27FC236}">
                <a16:creationId xmlns:a16="http://schemas.microsoft.com/office/drawing/2014/main" xmlns="" id="{BA2A816F-D4FD-4953-B3E0-B59821A9B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123950"/>
            <a:ext cx="477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latin typeface="Symbol" panose="05050102010706020507" pitchFamily="18" charset="2"/>
              </a:rPr>
              <a:t>a</a:t>
            </a:r>
            <a:r>
              <a:rPr lang="en-US" altLang="ru-RU" sz="2400" baseline="-25000">
                <a:latin typeface="Times New Roman" panose="02020603050405020304" pitchFamily="18" charset="0"/>
              </a:rPr>
              <a:t>0</a:t>
            </a:r>
            <a:endParaRPr lang="ru-RU" altLang="ru-RU" sz="2400" baseline="-25000">
              <a:latin typeface="Times New Roman" panose="02020603050405020304" pitchFamily="18" charset="0"/>
            </a:endParaRPr>
          </a:p>
        </p:txBody>
      </p:sp>
      <p:graphicFrame>
        <p:nvGraphicFramePr>
          <p:cNvPr id="80911" name="Object 17">
            <a:extLst>
              <a:ext uri="{FF2B5EF4-FFF2-40B4-BE49-F238E27FC236}">
                <a16:creationId xmlns:a16="http://schemas.microsoft.com/office/drawing/2014/main" xmlns="" id="{B6F401C6-E226-47DB-B735-6AC81041F9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4025" y="1196975"/>
          <a:ext cx="165735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3" name="Equation" r:id="rId3" imgW="710891" imgH="444307" progId="Equation.DSMT4">
                  <p:embed/>
                </p:oleObj>
              </mc:Choice>
              <mc:Fallback>
                <p:oleObj name="Equation" r:id="rId3" imgW="710891" imgH="444307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196975"/>
                        <a:ext cx="1657350" cy="1036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2" name="Text Box 18">
            <a:extLst>
              <a:ext uri="{FF2B5EF4-FFF2-40B4-BE49-F238E27FC236}">
                <a16:creationId xmlns:a16="http://schemas.microsoft.com/office/drawing/2014/main" xmlns="" id="{246F5F55-8957-440F-8D20-4B24846D5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484313"/>
            <a:ext cx="24034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  <a:latin typeface="Times New Roman" panose="02020603050405020304" pitchFamily="18" charset="0"/>
              </a:rPr>
              <a:t>Закон Снеллиуса</a:t>
            </a:r>
          </a:p>
        </p:txBody>
      </p:sp>
      <p:graphicFrame>
        <p:nvGraphicFramePr>
          <p:cNvPr id="80913" name="Object 19">
            <a:extLst>
              <a:ext uri="{FF2B5EF4-FFF2-40B4-BE49-F238E27FC236}">
                <a16:creationId xmlns:a16="http://schemas.microsoft.com/office/drawing/2014/main" xmlns="" id="{14B1DFC3-6F43-44A4-9104-0CA38A65A2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4221163"/>
          <a:ext cx="61214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4" name="Equation" r:id="rId5" imgW="1079032" imgH="203112" progId="Equation.DSMT4">
                  <p:embed/>
                </p:oleObj>
              </mc:Choice>
              <mc:Fallback>
                <p:oleObj name="Equation" r:id="rId5" imgW="1079032" imgH="203112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221163"/>
                        <a:ext cx="6121400" cy="1152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4" name="Text Box 20">
            <a:extLst>
              <a:ext uri="{FF2B5EF4-FFF2-40B4-BE49-F238E27FC236}">
                <a16:creationId xmlns:a16="http://schemas.microsoft.com/office/drawing/2014/main" xmlns="" id="{907C2171-C50F-4535-AE95-7269A788A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60350"/>
            <a:ext cx="4633912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chemeClr val="accent2"/>
                </a:solidFill>
                <a:latin typeface="Times New Roman" panose="02020603050405020304" pitchFamily="18" charset="0"/>
              </a:rPr>
              <a:t>Законы преломления</a:t>
            </a:r>
          </a:p>
        </p:txBody>
      </p:sp>
      <p:sp>
        <p:nvSpPr>
          <p:cNvPr id="80915" name="Line 21">
            <a:extLst>
              <a:ext uri="{FF2B5EF4-FFF2-40B4-BE49-F238E27FC236}">
                <a16:creationId xmlns:a16="http://schemas.microsoft.com/office/drawing/2014/main" xmlns="" id="{8625AC3F-5EC0-48C8-BD70-D240110237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1555750"/>
            <a:ext cx="5746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16" name="Text Box 22">
            <a:extLst>
              <a:ext uri="{FF2B5EF4-FFF2-40B4-BE49-F238E27FC236}">
                <a16:creationId xmlns:a16="http://schemas.microsoft.com/office/drawing/2014/main" xmlns="" id="{7F4A9832-556C-408C-B2FC-AE56C1BE5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16563"/>
            <a:ext cx="7580312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accent2"/>
                </a:solidFill>
                <a:latin typeface="Times New Roman" panose="02020603050405020304" pitchFamily="18" charset="0"/>
              </a:rPr>
              <a:t>Это означает, что вакуум для рентгеновского излучения является более плотной средой чем </a:t>
            </a:r>
            <a:r>
              <a:rPr lang="ru-RU" altLang="ru-RU" sz="2400">
                <a:solidFill>
                  <a:srgbClr val="CC0000"/>
                </a:solidFill>
                <a:latin typeface="Times New Roman" panose="02020603050405020304" pitchFamily="18" charset="0"/>
              </a:rPr>
              <a:t>любой материал</a:t>
            </a:r>
            <a:r>
              <a:rPr lang="ru-RU" altLang="ru-RU" sz="2400">
                <a:solidFill>
                  <a:schemeClr val="accent2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0917" name="Text Box 23">
            <a:extLst>
              <a:ext uri="{FF2B5EF4-FFF2-40B4-BE49-F238E27FC236}">
                <a16:creationId xmlns:a16="http://schemas.microsoft.com/office/drawing/2014/main" xmlns="" id="{87EA9932-BFA8-4FA7-B7DC-451CF0865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708275"/>
            <a:ext cx="29479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Для рентгеновских лучей</a:t>
            </a:r>
          </a:p>
        </p:txBody>
      </p:sp>
      <p:sp>
        <p:nvSpPr>
          <p:cNvPr id="80918" name="Text Box 24">
            <a:extLst>
              <a:ext uri="{FF2B5EF4-FFF2-40B4-BE49-F238E27FC236}">
                <a16:creationId xmlns:a16="http://schemas.microsoft.com/office/drawing/2014/main" xmlns="" id="{6AEC350E-A59F-4A5D-BFBC-8D0FC1959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429000"/>
            <a:ext cx="23399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Для видимого света</a:t>
            </a:r>
          </a:p>
        </p:txBody>
      </p:sp>
      <p:sp>
        <p:nvSpPr>
          <p:cNvPr id="80919" name="Line 25">
            <a:extLst>
              <a:ext uri="{FF2B5EF4-FFF2-40B4-BE49-F238E27FC236}">
                <a16:creationId xmlns:a16="http://schemas.microsoft.com/office/drawing/2014/main" xmlns="" id="{DBBF76FF-9CF7-49F3-8049-A3208DF407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63938" y="3573463"/>
            <a:ext cx="2087562" cy="1428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20" name="Line 26">
            <a:extLst>
              <a:ext uri="{FF2B5EF4-FFF2-40B4-BE49-F238E27FC236}">
                <a16:creationId xmlns:a16="http://schemas.microsoft.com/office/drawing/2014/main" xmlns="" id="{2D694602-E28A-45A8-8CF1-03EA5C9499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2924175"/>
            <a:ext cx="1366837" cy="1444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>
            <a:extLst>
              <a:ext uri="{FF2B5EF4-FFF2-40B4-BE49-F238E27FC236}">
                <a16:creationId xmlns:a16="http://schemas.microsoft.com/office/drawing/2014/main" xmlns="" id="{91D933A3-C2C6-4421-95BC-9444D04B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27392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5">
            <a:extLst>
              <a:ext uri="{FF2B5EF4-FFF2-40B4-BE49-F238E27FC236}">
                <a16:creationId xmlns:a16="http://schemas.microsoft.com/office/drawing/2014/main" xmlns="" id="{3AC84732-EB99-4C5A-9216-12B86217B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71963"/>
            <a:ext cx="75819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Принципиальная схема фокусировки Киркпатрика — Баэца.</a:t>
            </a:r>
            <a:r>
              <a:rPr lang="ru-RU" altLang="ru-RU" sz="2400">
                <a:latin typeface="Arial" panose="020B0604020202020204" pitchFamily="34" charset="0"/>
              </a:rPr>
              <a:t> </a:t>
            </a:r>
            <a:r>
              <a:rPr lang="ru-RU" altLang="ru-RU" sz="1800">
                <a:latin typeface="Arial" panose="020B0604020202020204" pitchFamily="34" charset="0"/>
              </a:rPr>
              <a:t>Оси вращения цилиндрических зеркал взаимно перпендикулярны. Этот микроскоп использовался для получения рентгеновских изображений лазерных термоядерных</a:t>
            </a:r>
            <a:r>
              <a:rPr lang="en-US" altLang="ru-RU" sz="1800">
                <a:latin typeface="Arial" panose="020B0604020202020204" pitchFamily="34" charset="0"/>
              </a:rPr>
              <a:t> </a:t>
            </a:r>
            <a:r>
              <a:rPr lang="ru-RU" altLang="ru-RU" sz="1800">
                <a:latin typeface="Arial" panose="020B0604020202020204" pitchFamily="34" charset="0"/>
              </a:rPr>
              <a:t>мишеней.</a:t>
            </a:r>
          </a:p>
        </p:txBody>
      </p:sp>
      <p:sp>
        <p:nvSpPr>
          <p:cNvPr id="81924" name="TextBox 1">
            <a:extLst>
              <a:ext uri="{FF2B5EF4-FFF2-40B4-BE49-F238E27FC236}">
                <a16:creationId xmlns:a16="http://schemas.microsoft.com/office/drawing/2014/main" xmlns="" id="{4300117C-FD0B-4438-A108-07AACA79E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333375"/>
            <a:ext cx="6883400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latin typeface="Arial" panose="020B0604020202020204" pitchFamily="34" charset="0"/>
              </a:rPr>
              <a:t>Фокусирующие зеркала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G:\Схема Шульца.tif">
            <a:extLst>
              <a:ext uri="{FF2B5EF4-FFF2-40B4-BE49-F238E27FC236}">
                <a16:creationId xmlns:a16="http://schemas.microsoft.com/office/drawing/2014/main" xmlns="" id="{BB332441-12EC-41BD-9D8C-23ABC1A3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08025"/>
            <a:ext cx="39449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F583A1-EB54-4EA5-8A38-EEE14422C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15888"/>
            <a:ext cx="41989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  <a:latin typeface="Arial" panose="020B0604020202020204" pitchFamily="34" charset="0"/>
              </a:rPr>
              <a:t>Схема метода Шульца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151627-3FE6-481F-BC1D-794294697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844675"/>
            <a:ext cx="4176712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S - источник белого рентгеновского излучения,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C - исследуемый кристалл,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CC"/>
                </a:solidFill>
                <a:latin typeface="Arial" panose="020B0604020202020204" pitchFamily="34" charset="0"/>
              </a:rPr>
              <a:t>P - фотопластинка</a:t>
            </a: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xmlns="" id="{F8D475E6-D26C-4AC7-AB89-65A85E69F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076700"/>
            <a:ext cx="8496300" cy="267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Используется точечный источник белого излучения. Метод применяется в основном для исследования субструктуры блочных кристаллов больших размеров. Повороты блоков приводят к смещению их изображений на фотопластинке, что позволяет вычислить углы поворота.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solidFill>
                  <a:srgbClr val="0000CC"/>
                </a:solidFill>
                <a:latin typeface="Arial" panose="020B0604020202020204" pitchFamily="34" charset="0"/>
              </a:rPr>
              <a:t>Schulz L.G. Trans. AIME 1954, v.200, p.1082</a:t>
            </a:r>
            <a:endParaRPr lang="ru-RU" altLang="ru-RU" sz="2400" i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IMG_0004">
            <a:extLst>
              <a:ext uri="{FF2B5EF4-FFF2-40B4-BE49-F238E27FC236}">
                <a16:creationId xmlns:a16="http://schemas.microsoft.com/office/drawing/2014/main" xmlns="" id="{0CDBE032-3DE9-4049-9A77-619358A2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700213"/>
            <a:ext cx="83470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5">
            <a:extLst>
              <a:ext uri="{FF2B5EF4-FFF2-40B4-BE49-F238E27FC236}">
                <a16:creationId xmlns:a16="http://schemas.microsoft.com/office/drawing/2014/main" xmlns="" id="{1DD33F44-46EE-4835-A09F-31E5072CE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0800"/>
            <a:ext cx="8683625" cy="144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latin typeface="Arial" panose="020B0604020202020204" pitchFamily="34" charset="0"/>
              </a:rPr>
              <a:t>Зональнальные пластики Френеля</a:t>
            </a:r>
          </a:p>
        </p:txBody>
      </p:sp>
      <p:sp>
        <p:nvSpPr>
          <p:cNvPr id="90116" name="Text Box 6">
            <a:extLst>
              <a:ext uri="{FF2B5EF4-FFF2-40B4-BE49-F238E27FC236}">
                <a16:creationId xmlns:a16="http://schemas.microsoft.com/office/drawing/2014/main" xmlns="" id="{CEFED220-5D4D-4ED7-A837-742BDE236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014913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а</a:t>
            </a:r>
          </a:p>
        </p:txBody>
      </p:sp>
      <p:sp>
        <p:nvSpPr>
          <p:cNvPr id="90117" name="Text Box 7">
            <a:extLst>
              <a:ext uri="{FF2B5EF4-FFF2-40B4-BE49-F238E27FC236}">
                <a16:creationId xmlns:a16="http://schemas.microsoft.com/office/drawing/2014/main" xmlns="" id="{FE90F998-FBB8-4DD8-AC5D-BDCFA9749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5014913"/>
            <a:ext cx="33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б</a:t>
            </a:r>
          </a:p>
        </p:txBody>
      </p:sp>
      <p:sp>
        <p:nvSpPr>
          <p:cNvPr id="90118" name="Text Box 8">
            <a:extLst>
              <a:ext uri="{FF2B5EF4-FFF2-40B4-BE49-F238E27FC236}">
                <a16:creationId xmlns:a16="http://schemas.microsoft.com/office/drawing/2014/main" xmlns="" id="{374AE9AD-5B9B-4B65-A901-53A9456AB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854700"/>
            <a:ext cx="34607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а) - открыты четные зоны;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б) – открыты нечетные зон</a:t>
            </a:r>
            <a:r>
              <a:rPr lang="ru-RU" altLang="ru-RU" sz="1800">
                <a:latin typeface="Arial" panose="020B0604020202020204" pitchFamily="34" charset="0"/>
              </a:rPr>
              <a:t>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nimBg="1"/>
      <p:bldP spid="90116" grpId="0"/>
      <p:bldP spid="90117" grpId="0"/>
      <p:bldP spid="9011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>
            <a:extLst>
              <a:ext uri="{FF2B5EF4-FFF2-40B4-BE49-F238E27FC236}">
                <a16:creationId xmlns:a16="http://schemas.microsoft.com/office/drawing/2014/main" xmlns="" id="{0D6A9387-8E93-42BE-92F6-280BFD514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3971" name="Rectangle 5">
            <a:extLst>
              <a:ext uri="{FF2B5EF4-FFF2-40B4-BE49-F238E27FC236}">
                <a16:creationId xmlns:a16="http://schemas.microsoft.com/office/drawing/2014/main" xmlns="" id="{F401D9A1-235C-4CFA-BF89-3E195FB9B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96975"/>
            <a:ext cx="2540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Bent/curved reflective optics</a:t>
            </a:r>
          </a:p>
        </p:txBody>
      </p:sp>
      <p:sp>
        <p:nvSpPr>
          <p:cNvPr id="83972" name="Rectangle 6">
            <a:extLst>
              <a:ext uri="{FF2B5EF4-FFF2-40B4-BE49-F238E27FC236}">
                <a16:creationId xmlns:a16="http://schemas.microsoft.com/office/drawing/2014/main" xmlns="" id="{2D94A0AA-99A6-4C80-965A-79456A3D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513" y="1219200"/>
            <a:ext cx="1068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Capillaries</a:t>
            </a:r>
          </a:p>
        </p:txBody>
      </p:sp>
      <p:sp>
        <p:nvSpPr>
          <p:cNvPr id="83973" name="Rectangle 7">
            <a:extLst>
              <a:ext uri="{FF2B5EF4-FFF2-40B4-BE49-F238E27FC236}">
                <a16:creationId xmlns:a16="http://schemas.microsoft.com/office/drawing/2014/main" xmlns="" id="{577F5F33-046E-42F8-A374-9CC4C9273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295400"/>
            <a:ext cx="1190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Waveguides</a:t>
            </a:r>
          </a:p>
        </p:txBody>
      </p:sp>
      <p:sp>
        <p:nvSpPr>
          <p:cNvPr id="83974" name="Rectangle 8">
            <a:extLst>
              <a:ext uri="{FF2B5EF4-FFF2-40B4-BE49-F238E27FC236}">
                <a16:creationId xmlns:a16="http://schemas.microsoft.com/office/drawing/2014/main" xmlns="" id="{A963F5E8-48E7-4D54-A418-59EE0B7B5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913" y="1143000"/>
            <a:ext cx="835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Fresnel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optics</a:t>
            </a:r>
          </a:p>
        </p:txBody>
      </p:sp>
      <p:sp>
        <p:nvSpPr>
          <p:cNvPr id="83975" name="Rectangle 9">
            <a:extLst>
              <a:ext uri="{FF2B5EF4-FFF2-40B4-BE49-F238E27FC236}">
                <a16:creationId xmlns:a16="http://schemas.microsoft.com/office/drawing/2014/main" xmlns="" id="{247186BE-7B39-4443-BE3A-D8456937A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513" y="1219200"/>
            <a:ext cx="1400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Bragg-Fresnel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Optics</a:t>
            </a:r>
          </a:p>
        </p:txBody>
      </p:sp>
      <p:sp>
        <p:nvSpPr>
          <p:cNvPr id="83976" name="Rectangle 10">
            <a:extLst>
              <a:ext uri="{FF2B5EF4-FFF2-40B4-BE49-F238E27FC236}">
                <a16:creationId xmlns:a16="http://schemas.microsoft.com/office/drawing/2014/main" xmlns="" id="{EB2D008D-E483-4A2E-90E4-12A60BDB8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1219200"/>
            <a:ext cx="10334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Refractive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optics</a:t>
            </a:r>
          </a:p>
        </p:txBody>
      </p:sp>
      <p:sp>
        <p:nvSpPr>
          <p:cNvPr id="83977" name="Line 11">
            <a:extLst>
              <a:ext uri="{FF2B5EF4-FFF2-40B4-BE49-F238E27FC236}">
                <a16:creationId xmlns:a16="http://schemas.microsoft.com/office/drawing/2014/main" xmlns="" id="{08F39D53-B9AD-4D54-86E9-4F9DF996CC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13" y="1143000"/>
            <a:ext cx="914241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78" name="Line 12">
            <a:extLst>
              <a:ext uri="{FF2B5EF4-FFF2-40B4-BE49-F238E27FC236}">
                <a16:creationId xmlns:a16="http://schemas.microsoft.com/office/drawing/2014/main" xmlns="" id="{09748246-8E5F-4EAC-AF44-1C31D8E73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1513" y="1752600"/>
            <a:ext cx="5943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79" name="Line 13">
            <a:extLst>
              <a:ext uri="{FF2B5EF4-FFF2-40B4-BE49-F238E27FC236}">
                <a16:creationId xmlns:a16="http://schemas.microsoft.com/office/drawing/2014/main" xmlns="" id="{DD712B28-7C77-4F1F-9074-A1E574BEC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83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80" name="Line 14">
            <a:extLst>
              <a:ext uri="{FF2B5EF4-FFF2-40B4-BE49-F238E27FC236}">
                <a16:creationId xmlns:a16="http://schemas.microsoft.com/office/drawing/2014/main" xmlns="" id="{BEF9C1DA-8592-4488-B1B0-C98BCA881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43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81" name="Line 15">
            <a:extLst>
              <a:ext uri="{FF2B5EF4-FFF2-40B4-BE49-F238E27FC236}">
                <a16:creationId xmlns:a16="http://schemas.microsoft.com/office/drawing/2014/main" xmlns="" id="{C260ECEA-D28F-429A-809B-E5536F7E3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13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82" name="Line 16">
            <a:extLst>
              <a:ext uri="{FF2B5EF4-FFF2-40B4-BE49-F238E27FC236}">
                <a16:creationId xmlns:a16="http://schemas.microsoft.com/office/drawing/2014/main" xmlns="" id="{13138EBE-766B-4E8E-AC76-5F8C4C8D0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15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83" name="Line 17">
            <a:extLst>
              <a:ext uri="{FF2B5EF4-FFF2-40B4-BE49-F238E27FC236}">
                <a16:creationId xmlns:a16="http://schemas.microsoft.com/office/drawing/2014/main" xmlns="" id="{AD63DE68-3DFE-4303-BCC3-08483B3E71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84" name="Line 18">
            <a:extLst>
              <a:ext uri="{FF2B5EF4-FFF2-40B4-BE49-F238E27FC236}">
                <a16:creationId xmlns:a16="http://schemas.microsoft.com/office/drawing/2014/main" xmlns="" id="{9952BAE8-0FC4-4F5D-BC43-59D9F650A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1513" y="2209800"/>
            <a:ext cx="5943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85" name="Rectangle 19">
            <a:extLst>
              <a:ext uri="{FF2B5EF4-FFF2-40B4-BE49-F238E27FC236}">
                <a16:creationId xmlns:a16="http://schemas.microsoft.com/office/drawing/2014/main" xmlns="" id="{B02888CF-3D24-43D9-8A24-6599D8E50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1676400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Kreger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1948</a:t>
            </a:r>
          </a:p>
        </p:txBody>
      </p:sp>
      <p:sp>
        <p:nvSpPr>
          <p:cNvPr id="83986" name="Rectangle 20">
            <a:extLst>
              <a:ext uri="{FF2B5EF4-FFF2-40B4-BE49-F238E27FC236}">
                <a16:creationId xmlns:a16="http://schemas.microsoft.com/office/drawing/2014/main" xmlns="" id="{2894FC37-7902-4DE7-ABF6-BC29AD884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676400"/>
            <a:ext cx="98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Feng et 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1993</a:t>
            </a:r>
          </a:p>
        </p:txBody>
      </p:sp>
      <p:sp>
        <p:nvSpPr>
          <p:cNvPr id="83987" name="Rectangle 21">
            <a:extLst>
              <a:ext uri="{FF2B5EF4-FFF2-40B4-BE49-F238E27FC236}">
                <a16:creationId xmlns:a16="http://schemas.microsoft.com/office/drawing/2014/main" xmlns="" id="{AAEFF0E0-75DB-474E-AB82-DDE21EC75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1676400"/>
            <a:ext cx="625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Baez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1952</a:t>
            </a:r>
          </a:p>
        </p:txBody>
      </p:sp>
      <p:sp>
        <p:nvSpPr>
          <p:cNvPr id="83988" name="Rectangle 22">
            <a:extLst>
              <a:ext uri="{FF2B5EF4-FFF2-40B4-BE49-F238E27FC236}">
                <a16:creationId xmlns:a16="http://schemas.microsoft.com/office/drawing/2014/main" xmlns="" id="{F7668985-0DA1-4B8C-8634-FEADA4DA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1676400"/>
            <a:ext cx="103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Aristov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et al, 1986</a:t>
            </a:r>
          </a:p>
        </p:txBody>
      </p:sp>
      <p:sp>
        <p:nvSpPr>
          <p:cNvPr id="83989" name="Rectangle 23">
            <a:extLst>
              <a:ext uri="{FF2B5EF4-FFF2-40B4-BE49-F238E27FC236}">
                <a16:creationId xmlns:a16="http://schemas.microsoft.com/office/drawing/2014/main" xmlns="" id="{7AFD4781-7040-40B5-B020-856010D24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167640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Snigirev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et al, 1996</a:t>
            </a:r>
          </a:p>
        </p:txBody>
      </p:sp>
      <p:sp>
        <p:nvSpPr>
          <p:cNvPr id="83990" name="Line 24">
            <a:extLst>
              <a:ext uri="{FF2B5EF4-FFF2-40B4-BE49-F238E27FC236}">
                <a16:creationId xmlns:a16="http://schemas.microsoft.com/office/drawing/2014/main" xmlns="" id="{3E00A109-586F-4E33-A41C-4F627BF02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" y="3657600"/>
            <a:ext cx="914241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91" name="Line 25">
            <a:extLst>
              <a:ext uri="{FF2B5EF4-FFF2-40B4-BE49-F238E27FC236}">
                <a16:creationId xmlns:a16="http://schemas.microsoft.com/office/drawing/2014/main" xmlns="" id="{04774214-F674-4731-90E8-5A4583F74D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13" y="4572000"/>
            <a:ext cx="914241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92" name="Line 26">
            <a:extLst>
              <a:ext uri="{FF2B5EF4-FFF2-40B4-BE49-F238E27FC236}">
                <a16:creationId xmlns:a16="http://schemas.microsoft.com/office/drawing/2014/main" xmlns="" id="{205D99B8-31AA-41C5-97A0-DE0D222C8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" y="5715000"/>
            <a:ext cx="914241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93" name="Line 27">
            <a:extLst>
              <a:ext uri="{FF2B5EF4-FFF2-40B4-BE49-F238E27FC236}">
                <a16:creationId xmlns:a16="http://schemas.microsoft.com/office/drawing/2014/main" xmlns="" id="{7A4E6058-236D-4BF5-A104-B94CF5DAC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" y="4114800"/>
            <a:ext cx="914241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94" name="Line 28">
            <a:extLst>
              <a:ext uri="{FF2B5EF4-FFF2-40B4-BE49-F238E27FC236}">
                <a16:creationId xmlns:a16="http://schemas.microsoft.com/office/drawing/2014/main" xmlns="" id="{CCC8EE66-08E1-4998-AD13-033C3F6988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" y="3124200"/>
            <a:ext cx="914241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95" name="Line 29">
            <a:extLst>
              <a:ext uri="{FF2B5EF4-FFF2-40B4-BE49-F238E27FC236}">
                <a16:creationId xmlns:a16="http://schemas.microsoft.com/office/drawing/2014/main" xmlns="" id="{D28BF5E3-E7A0-49CE-9BA4-6FA3F601B5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913" y="1143000"/>
            <a:ext cx="1587" cy="541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96" name="Rectangle 30">
            <a:extLst>
              <a:ext uri="{FF2B5EF4-FFF2-40B4-BE49-F238E27FC236}">
                <a16:creationId xmlns:a16="http://schemas.microsoft.com/office/drawing/2014/main" xmlns="" id="{6DD1A07E-2A7B-4C64-8670-652D3A346D0B}"/>
              </a:ext>
            </a:extLst>
          </p:cNvPr>
          <p:cNvSpPr>
            <a:spLocks noChangeArrowheads="1"/>
          </p:cNvSpPr>
          <p:nvPr/>
        </p:nvSpPr>
        <p:spPr bwMode="auto">
          <a:xfrm rot="-5419116">
            <a:off x="-302418" y="5950744"/>
            <a:ext cx="931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resolution</a:t>
            </a:r>
          </a:p>
        </p:txBody>
      </p:sp>
      <p:sp>
        <p:nvSpPr>
          <p:cNvPr id="83997" name="Line 31">
            <a:extLst>
              <a:ext uri="{FF2B5EF4-FFF2-40B4-BE49-F238E27FC236}">
                <a16:creationId xmlns:a16="http://schemas.microsoft.com/office/drawing/2014/main" xmlns="" id="{302009A9-3102-4877-917D-98105DC50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0313" y="2286000"/>
            <a:ext cx="1587" cy="426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98" name="Line 32">
            <a:extLst>
              <a:ext uri="{FF2B5EF4-FFF2-40B4-BE49-F238E27FC236}">
                <a16:creationId xmlns:a16="http://schemas.microsoft.com/office/drawing/2014/main" xmlns="" id="{E4AAAB33-B7C2-429D-B152-8BB4F7B3D7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0913" y="2286000"/>
            <a:ext cx="1587" cy="426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999" name="Rectangle 33">
            <a:extLst>
              <a:ext uri="{FF2B5EF4-FFF2-40B4-BE49-F238E27FC236}">
                <a16:creationId xmlns:a16="http://schemas.microsoft.com/office/drawing/2014/main" xmlns="" id="{2533985E-D324-490A-870A-ED3010856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8" y="5715000"/>
            <a:ext cx="8858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0.08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Hignette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2001</a:t>
            </a:r>
          </a:p>
        </p:txBody>
      </p:sp>
      <p:sp>
        <p:nvSpPr>
          <p:cNvPr id="84000" name="Rectangle 34">
            <a:extLst>
              <a:ext uri="{FF2B5EF4-FFF2-40B4-BE49-F238E27FC236}">
                <a16:creationId xmlns:a16="http://schemas.microsoft.com/office/drawing/2014/main" xmlns="" id="{9B245F81-0391-437B-A196-C1809503C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113" y="5715000"/>
            <a:ext cx="1054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0.7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Thompson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1996</a:t>
            </a:r>
          </a:p>
        </p:txBody>
      </p:sp>
      <p:sp>
        <p:nvSpPr>
          <p:cNvPr id="84001" name="Rectangle 35">
            <a:extLst>
              <a:ext uri="{FF2B5EF4-FFF2-40B4-BE49-F238E27FC236}">
                <a16:creationId xmlns:a16="http://schemas.microsoft.com/office/drawing/2014/main" xmlns="" id="{7BA3623A-549A-4DA2-A4F6-7D96C6C94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88" y="5715000"/>
            <a:ext cx="7762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1.2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Lienert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1997</a:t>
            </a:r>
          </a:p>
        </p:txBody>
      </p:sp>
      <p:sp>
        <p:nvSpPr>
          <p:cNvPr id="84002" name="Rectangle 36">
            <a:extLst>
              <a:ext uri="{FF2B5EF4-FFF2-40B4-BE49-F238E27FC236}">
                <a16:creationId xmlns:a16="http://schemas.microsoft.com/office/drawing/2014/main" xmlns="" id="{D8B0067B-83A4-4700-A2CB-E088A871C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715000"/>
            <a:ext cx="10779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0.05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Bilderback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1994</a:t>
            </a:r>
          </a:p>
        </p:txBody>
      </p:sp>
      <p:sp>
        <p:nvSpPr>
          <p:cNvPr id="84003" name="Rectangle 37">
            <a:extLst>
              <a:ext uri="{FF2B5EF4-FFF2-40B4-BE49-F238E27FC236}">
                <a16:creationId xmlns:a16="http://schemas.microsoft.com/office/drawing/2014/main" xmlns="" id="{097011BA-7930-46B0-83CD-07AD65D91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113" y="5715000"/>
            <a:ext cx="1258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0.15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Lagomarsino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1996</a:t>
            </a:r>
          </a:p>
        </p:txBody>
      </p:sp>
      <p:sp>
        <p:nvSpPr>
          <p:cNvPr id="84004" name="Rectangle 38">
            <a:extLst>
              <a:ext uri="{FF2B5EF4-FFF2-40B4-BE49-F238E27FC236}">
                <a16:creationId xmlns:a16="http://schemas.microsoft.com/office/drawing/2014/main" xmlns="" id="{5700412A-BD65-4257-A57F-0CB519B46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5715000"/>
            <a:ext cx="13112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0.08 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Yun, 2002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~20nm&lt;1keV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84005" name="Rectangle 39">
            <a:extLst>
              <a:ext uri="{FF2B5EF4-FFF2-40B4-BE49-F238E27FC236}">
                <a16:creationId xmlns:a16="http://schemas.microsoft.com/office/drawing/2014/main" xmlns="" id="{BB863AEE-7EAF-4198-B63B-BDDB2E107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3" y="5715000"/>
            <a:ext cx="8747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0.5</a:t>
            </a:r>
            <a:r>
              <a:rPr lang="en-US" altLang="ru-RU" sz="1600">
                <a:latin typeface="Symbol" panose="05050102010706020507" pitchFamily="18" charset="2"/>
              </a:rPr>
              <a:t> 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Snigirev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1996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84006" name="Rectangle 40">
            <a:extLst>
              <a:ext uri="{FF2B5EF4-FFF2-40B4-BE49-F238E27FC236}">
                <a16:creationId xmlns:a16="http://schemas.microsoft.com/office/drawing/2014/main" xmlns="" id="{C0EB6F30-2505-44C7-8009-943BE1D8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8325" y="5715000"/>
            <a:ext cx="8270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0.11</a:t>
            </a:r>
            <a:r>
              <a:rPr lang="en-US" altLang="ru-RU" sz="1600">
                <a:latin typeface="Symbol" panose="05050102010706020507" pitchFamily="18" charset="2"/>
              </a:rPr>
              <a:t>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Schroer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2003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84007" name="Rectangle 41">
            <a:extLst>
              <a:ext uri="{FF2B5EF4-FFF2-40B4-BE49-F238E27FC236}">
                <a16:creationId xmlns:a16="http://schemas.microsoft.com/office/drawing/2014/main" xmlns="" id="{52E439C4-F8E5-4C46-A57D-C80B895F40EA}"/>
              </a:ext>
            </a:extLst>
          </p:cNvPr>
          <p:cNvSpPr>
            <a:spLocks noChangeArrowheads="1"/>
          </p:cNvSpPr>
          <p:nvPr/>
        </p:nvSpPr>
        <p:spPr bwMode="auto">
          <a:xfrm rot="-5266230">
            <a:off x="-127000" y="4643438"/>
            <a:ext cx="55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Symbol" panose="05050102010706020507" pitchFamily="18" charset="2"/>
              </a:rPr>
              <a:t>DE/E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84008" name="Rectangle 42">
            <a:extLst>
              <a:ext uri="{FF2B5EF4-FFF2-40B4-BE49-F238E27FC236}">
                <a16:creationId xmlns:a16="http://schemas.microsoft.com/office/drawing/2014/main" xmlns="" id="{BB5EB86E-9E74-467C-B090-BE66F5C35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648200"/>
            <a:ext cx="58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w. b.</a:t>
            </a:r>
          </a:p>
        </p:txBody>
      </p:sp>
      <p:sp>
        <p:nvSpPr>
          <p:cNvPr id="84009" name="Rectangle 43">
            <a:extLst>
              <a:ext uri="{FF2B5EF4-FFF2-40B4-BE49-F238E27FC236}">
                <a16:creationId xmlns:a16="http://schemas.microsoft.com/office/drawing/2014/main" xmlns="" id="{4A061F90-EFA1-4F23-AD8E-62231870E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4648200"/>
            <a:ext cx="50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-2</a:t>
            </a:r>
          </a:p>
        </p:txBody>
      </p:sp>
      <p:sp>
        <p:nvSpPr>
          <p:cNvPr id="84010" name="Rectangle 44">
            <a:extLst>
              <a:ext uri="{FF2B5EF4-FFF2-40B4-BE49-F238E27FC236}">
                <a16:creationId xmlns:a16="http://schemas.microsoft.com/office/drawing/2014/main" xmlns="" id="{AD38B2F1-B40D-4023-B9FA-7CA46562D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713" y="4648200"/>
            <a:ext cx="50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-2</a:t>
            </a:r>
          </a:p>
        </p:txBody>
      </p:sp>
      <p:sp>
        <p:nvSpPr>
          <p:cNvPr id="84011" name="Rectangle 45">
            <a:extLst>
              <a:ext uri="{FF2B5EF4-FFF2-40B4-BE49-F238E27FC236}">
                <a16:creationId xmlns:a16="http://schemas.microsoft.com/office/drawing/2014/main" xmlns="" id="{1C6AE7F7-3768-4DE4-BDDA-860B71AE5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648200"/>
            <a:ext cx="1189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w.b.&lt;20keV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84012" name="Rectangle 46">
            <a:extLst>
              <a:ext uri="{FF2B5EF4-FFF2-40B4-BE49-F238E27FC236}">
                <a16:creationId xmlns:a16="http://schemas.microsoft.com/office/drawing/2014/main" xmlns="" id="{52560C87-EB6F-4365-AA0B-BEC8664B5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46482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-2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84013" name="Rectangle 47">
            <a:extLst>
              <a:ext uri="{FF2B5EF4-FFF2-40B4-BE49-F238E27FC236}">
                <a16:creationId xmlns:a16="http://schemas.microsoft.com/office/drawing/2014/main" xmlns="" id="{660C68B3-B53C-43D3-A243-9D71D953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913" y="4648200"/>
            <a:ext cx="50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-3</a:t>
            </a:r>
          </a:p>
        </p:txBody>
      </p:sp>
      <p:sp>
        <p:nvSpPr>
          <p:cNvPr id="84014" name="Rectangle 48">
            <a:extLst>
              <a:ext uri="{FF2B5EF4-FFF2-40B4-BE49-F238E27FC236}">
                <a16:creationId xmlns:a16="http://schemas.microsoft.com/office/drawing/2014/main" xmlns="" id="{E184AEC6-4FBC-4C6E-BA06-919475843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4648200"/>
            <a:ext cx="503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-3</a:t>
            </a:r>
          </a:p>
        </p:txBody>
      </p:sp>
      <p:sp>
        <p:nvSpPr>
          <p:cNvPr id="84015" name="Rectangle 49">
            <a:extLst>
              <a:ext uri="{FF2B5EF4-FFF2-40B4-BE49-F238E27FC236}">
                <a16:creationId xmlns:a16="http://schemas.microsoft.com/office/drawing/2014/main" xmlns="" id="{80A833F5-7EFC-4ACB-8674-292BC9143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4648200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-4</a:t>
            </a:r>
            <a:r>
              <a:rPr lang="en-US" altLang="ru-RU" sz="1600">
                <a:latin typeface="Times New Roman" panose="02020603050405020304" pitchFamily="18" charset="0"/>
              </a:rPr>
              <a:t> -10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-6</a:t>
            </a:r>
          </a:p>
        </p:txBody>
      </p:sp>
      <p:grpSp>
        <p:nvGrpSpPr>
          <p:cNvPr id="84016" name="Group 50">
            <a:extLst>
              <a:ext uri="{FF2B5EF4-FFF2-40B4-BE49-F238E27FC236}">
                <a16:creationId xmlns:a16="http://schemas.microsoft.com/office/drawing/2014/main" xmlns="" id="{ED16E57A-B314-482C-B7D8-1D71E03DEAF5}"/>
              </a:ext>
            </a:extLst>
          </p:cNvPr>
          <p:cNvGrpSpPr>
            <a:grpSpLocks/>
          </p:cNvGrpSpPr>
          <p:nvPr/>
        </p:nvGrpSpPr>
        <p:grpSpPr bwMode="auto">
          <a:xfrm>
            <a:off x="4430713" y="2438400"/>
            <a:ext cx="914400" cy="381000"/>
            <a:chOff x="2592" y="1728"/>
            <a:chExt cx="576" cy="240"/>
          </a:xfrm>
        </p:grpSpPr>
        <p:sp>
          <p:nvSpPr>
            <p:cNvPr id="84121" name="Rectangle 51">
              <a:extLst>
                <a:ext uri="{FF2B5EF4-FFF2-40B4-BE49-F238E27FC236}">
                  <a16:creationId xmlns:a16="http://schemas.microsoft.com/office/drawing/2014/main" xmlns="" id="{BEA3EE0F-7278-4DFE-A075-467247D88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" y="1768"/>
              <a:ext cx="288" cy="8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122" name="Rectangle 52">
              <a:extLst>
                <a:ext uri="{FF2B5EF4-FFF2-40B4-BE49-F238E27FC236}">
                  <a16:creationId xmlns:a16="http://schemas.microsoft.com/office/drawing/2014/main" xmlns="" id="{DFEDBD10-26EF-48B4-95B0-1FD736C6E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1888"/>
              <a:ext cx="412" cy="8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123" name="Line 53">
              <a:extLst>
                <a:ext uri="{FF2B5EF4-FFF2-40B4-BE49-F238E27FC236}">
                  <a16:creationId xmlns:a16="http://schemas.microsoft.com/office/drawing/2014/main" xmlns="" id="{6CEF9FE1-1A3C-4E65-92FC-04028C4CA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1728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24" name="Line 54">
              <a:extLst>
                <a:ext uri="{FF2B5EF4-FFF2-40B4-BE49-F238E27FC236}">
                  <a16:creationId xmlns:a16="http://schemas.microsoft.com/office/drawing/2014/main" xmlns="" id="{EB2ACC67-4478-4E40-A8E7-AF2D0CD802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8" y="1848"/>
              <a:ext cx="82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25" name="Line 55">
              <a:extLst>
                <a:ext uri="{FF2B5EF4-FFF2-40B4-BE49-F238E27FC236}">
                  <a16:creationId xmlns:a16="http://schemas.microsoft.com/office/drawing/2014/main" xmlns="" id="{1E565C5E-E927-4CCD-A26D-31183CA76A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848"/>
              <a:ext cx="82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26" name="Line 56">
              <a:extLst>
                <a:ext uri="{FF2B5EF4-FFF2-40B4-BE49-F238E27FC236}">
                  <a16:creationId xmlns:a16="http://schemas.microsoft.com/office/drawing/2014/main" xmlns="" id="{94E39FDC-66A7-4A2D-8B18-670DEC2B72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2" y="1848"/>
              <a:ext cx="83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27" name="Line 57">
              <a:extLst>
                <a:ext uri="{FF2B5EF4-FFF2-40B4-BE49-F238E27FC236}">
                  <a16:creationId xmlns:a16="http://schemas.microsoft.com/office/drawing/2014/main" xmlns="" id="{9E0700FA-E1A2-4CE9-85BF-200D29EA0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5" y="1848"/>
              <a:ext cx="123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4017" name="Group 58">
            <a:extLst>
              <a:ext uri="{FF2B5EF4-FFF2-40B4-BE49-F238E27FC236}">
                <a16:creationId xmlns:a16="http://schemas.microsoft.com/office/drawing/2014/main" xmlns="" id="{DEACA5E8-D576-424A-B6A0-D3306E716E80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2514600"/>
            <a:ext cx="990600" cy="304800"/>
            <a:chOff x="1920" y="480"/>
            <a:chExt cx="816" cy="192"/>
          </a:xfrm>
        </p:grpSpPr>
        <p:sp>
          <p:nvSpPr>
            <p:cNvPr id="84113" name="Line 59">
              <a:extLst>
                <a:ext uri="{FF2B5EF4-FFF2-40B4-BE49-F238E27FC236}">
                  <a16:creationId xmlns:a16="http://schemas.microsoft.com/office/drawing/2014/main" xmlns="" id="{82495606-DE45-4222-8E3C-9D325142F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480"/>
              <a:ext cx="48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4" name="Line 60">
              <a:extLst>
                <a:ext uri="{FF2B5EF4-FFF2-40B4-BE49-F238E27FC236}">
                  <a16:creationId xmlns:a16="http://schemas.microsoft.com/office/drawing/2014/main" xmlns="" id="{4E76597F-3BD9-4F76-8090-A681DECB9E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624"/>
              <a:ext cx="48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5" name="Line 61">
              <a:extLst>
                <a:ext uri="{FF2B5EF4-FFF2-40B4-BE49-F238E27FC236}">
                  <a16:creationId xmlns:a16="http://schemas.microsoft.com/office/drawing/2014/main" xmlns="" id="{9908FD6B-6988-47B6-B7F2-D48312ECF4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528"/>
              <a:ext cx="2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6" name="Line 62">
              <a:extLst>
                <a:ext uri="{FF2B5EF4-FFF2-40B4-BE49-F238E27FC236}">
                  <a16:creationId xmlns:a16="http://schemas.microsoft.com/office/drawing/2014/main" xmlns="" id="{1241AC4E-B22B-4E48-82FF-4C49E71C45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480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7" name="Line 63">
              <a:extLst>
                <a:ext uri="{FF2B5EF4-FFF2-40B4-BE49-F238E27FC236}">
                  <a16:creationId xmlns:a16="http://schemas.microsoft.com/office/drawing/2014/main" xmlns="" id="{29DF3DF2-3894-429C-9130-72F2F54782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528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8" name="Line 64">
              <a:extLst>
                <a:ext uri="{FF2B5EF4-FFF2-40B4-BE49-F238E27FC236}">
                  <a16:creationId xmlns:a16="http://schemas.microsoft.com/office/drawing/2014/main" xmlns="" id="{180C2C98-FBF5-4EA7-B36D-4EC507F39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48" y="528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9" name="Line 65">
              <a:extLst>
                <a:ext uri="{FF2B5EF4-FFF2-40B4-BE49-F238E27FC236}">
                  <a16:creationId xmlns:a16="http://schemas.microsoft.com/office/drawing/2014/main" xmlns="" id="{2BBCDF94-E2F6-40AB-93C5-480AA1EB6C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4" y="528"/>
              <a:ext cx="192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20" name="Line 66">
              <a:extLst>
                <a:ext uri="{FF2B5EF4-FFF2-40B4-BE49-F238E27FC236}">
                  <a16:creationId xmlns:a16="http://schemas.microsoft.com/office/drawing/2014/main" xmlns="" id="{94CB92AA-195A-4825-B92B-857CE10A82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480"/>
              <a:ext cx="192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4018" name="Group 67">
            <a:extLst>
              <a:ext uri="{FF2B5EF4-FFF2-40B4-BE49-F238E27FC236}">
                <a16:creationId xmlns:a16="http://schemas.microsoft.com/office/drawing/2014/main" xmlns="" id="{089B8F0C-9002-4343-AF70-A97FC261B92E}"/>
              </a:ext>
            </a:extLst>
          </p:cNvPr>
          <p:cNvGrpSpPr>
            <a:grpSpLocks/>
          </p:cNvGrpSpPr>
          <p:nvPr/>
        </p:nvGrpSpPr>
        <p:grpSpPr bwMode="auto">
          <a:xfrm>
            <a:off x="6716713" y="2286000"/>
            <a:ext cx="1071562" cy="403225"/>
            <a:chOff x="4560" y="384"/>
            <a:chExt cx="675" cy="254"/>
          </a:xfrm>
        </p:grpSpPr>
        <p:sp>
          <p:nvSpPr>
            <p:cNvPr id="84105" name="Arc 68">
              <a:extLst>
                <a:ext uri="{FF2B5EF4-FFF2-40B4-BE49-F238E27FC236}">
                  <a16:creationId xmlns:a16="http://schemas.microsoft.com/office/drawing/2014/main" xmlns="" id="{6920C5AF-448D-4662-80D7-1043DF5ECCB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870" y="416"/>
              <a:ext cx="85" cy="179"/>
            </a:xfrm>
            <a:custGeom>
              <a:avLst/>
              <a:gdLst>
                <a:gd name="T0" fmla="*/ 0 w 21600"/>
                <a:gd name="T1" fmla="*/ 0 h 35939"/>
                <a:gd name="T2" fmla="*/ 0 w 21600"/>
                <a:gd name="T3" fmla="*/ 0 h 35939"/>
                <a:gd name="T4" fmla="*/ 0 w 21600"/>
                <a:gd name="T5" fmla="*/ 0 h 35939"/>
                <a:gd name="T6" fmla="*/ 0 60000 65536"/>
                <a:gd name="T7" fmla="*/ 0 60000 65536"/>
                <a:gd name="T8" fmla="*/ 0 60000 65536"/>
                <a:gd name="T9" fmla="*/ 0 w 21600"/>
                <a:gd name="T10" fmla="*/ 0 h 35939"/>
                <a:gd name="T11" fmla="*/ 21600 w 21600"/>
                <a:gd name="T12" fmla="*/ 35939 h 359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5939" fill="none" extrusionOk="0">
                  <a:moveTo>
                    <a:pt x="11956" y="0"/>
                  </a:moveTo>
                  <a:cubicBezTo>
                    <a:pt x="17980" y="4003"/>
                    <a:pt x="21600" y="10756"/>
                    <a:pt x="21600" y="17989"/>
                  </a:cubicBezTo>
                  <a:cubicBezTo>
                    <a:pt x="21600" y="25196"/>
                    <a:pt x="18004" y="31929"/>
                    <a:pt x="12014" y="35938"/>
                  </a:cubicBezTo>
                </a:path>
                <a:path w="21600" h="35939" stroke="0" extrusionOk="0">
                  <a:moveTo>
                    <a:pt x="11956" y="0"/>
                  </a:moveTo>
                  <a:cubicBezTo>
                    <a:pt x="17980" y="4003"/>
                    <a:pt x="21600" y="10756"/>
                    <a:pt x="21600" y="17989"/>
                  </a:cubicBezTo>
                  <a:cubicBezTo>
                    <a:pt x="21600" y="25196"/>
                    <a:pt x="18004" y="31929"/>
                    <a:pt x="12014" y="35938"/>
                  </a:cubicBezTo>
                  <a:lnTo>
                    <a:pt x="0" y="17989"/>
                  </a:lnTo>
                  <a:lnTo>
                    <a:pt x="11956" y="0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06" name="Arc 69">
              <a:extLst>
                <a:ext uri="{FF2B5EF4-FFF2-40B4-BE49-F238E27FC236}">
                  <a16:creationId xmlns:a16="http://schemas.microsoft.com/office/drawing/2014/main" xmlns="" id="{C632FB20-B0D8-4D06-99EA-C90E84BC55A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874" y="411"/>
              <a:ext cx="87" cy="268"/>
            </a:xfrm>
            <a:custGeom>
              <a:avLst/>
              <a:gdLst>
                <a:gd name="T0" fmla="*/ 0 w 21600"/>
                <a:gd name="T1" fmla="*/ 0 h 43012"/>
                <a:gd name="T2" fmla="*/ 0 w 21600"/>
                <a:gd name="T3" fmla="*/ 0 h 43012"/>
                <a:gd name="T4" fmla="*/ 0 w 21600"/>
                <a:gd name="T5" fmla="*/ 0 h 43012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012"/>
                <a:gd name="T11" fmla="*/ 21600 w 21600"/>
                <a:gd name="T12" fmla="*/ 43012 h 430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012" fill="none" extrusionOk="0">
                  <a:moveTo>
                    <a:pt x="1922" y="-1"/>
                  </a:moveTo>
                  <a:cubicBezTo>
                    <a:pt x="13062" y="994"/>
                    <a:pt x="21600" y="10329"/>
                    <a:pt x="21600" y="21514"/>
                  </a:cubicBezTo>
                  <a:cubicBezTo>
                    <a:pt x="21600" y="32631"/>
                    <a:pt x="13161" y="41933"/>
                    <a:pt x="2096" y="43012"/>
                  </a:cubicBezTo>
                </a:path>
                <a:path w="21600" h="43012" stroke="0" extrusionOk="0">
                  <a:moveTo>
                    <a:pt x="1922" y="-1"/>
                  </a:moveTo>
                  <a:cubicBezTo>
                    <a:pt x="13062" y="994"/>
                    <a:pt x="21600" y="10329"/>
                    <a:pt x="21600" y="21514"/>
                  </a:cubicBezTo>
                  <a:cubicBezTo>
                    <a:pt x="21600" y="32631"/>
                    <a:pt x="13161" y="41933"/>
                    <a:pt x="2096" y="43012"/>
                  </a:cubicBezTo>
                  <a:lnTo>
                    <a:pt x="0" y="21514"/>
                  </a:lnTo>
                  <a:lnTo>
                    <a:pt x="1922" y="-1"/>
                  </a:ln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07" name="Arc 70">
              <a:extLst>
                <a:ext uri="{FF2B5EF4-FFF2-40B4-BE49-F238E27FC236}">
                  <a16:creationId xmlns:a16="http://schemas.microsoft.com/office/drawing/2014/main" xmlns="" id="{58332040-C0F3-4055-A5C9-744B54BB8E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863" y="386"/>
              <a:ext cx="117" cy="359"/>
            </a:xfrm>
            <a:custGeom>
              <a:avLst/>
              <a:gdLst>
                <a:gd name="T0" fmla="*/ 0 w 21602"/>
                <a:gd name="T1" fmla="*/ 0 h 43200"/>
                <a:gd name="T2" fmla="*/ 0 w 21602"/>
                <a:gd name="T3" fmla="*/ 0 h 43200"/>
                <a:gd name="T4" fmla="*/ 0 w 21602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2"/>
                <a:gd name="T10" fmla="*/ 0 h 43200"/>
                <a:gd name="T11" fmla="*/ 21602 w 21602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2" h="43200" fill="none" extrusionOk="0">
                  <a:moveTo>
                    <a:pt x="1" y="0"/>
                  </a:moveTo>
                  <a:cubicBezTo>
                    <a:pt x="11931" y="0"/>
                    <a:pt x="21602" y="9670"/>
                    <a:pt x="21602" y="21600"/>
                  </a:cubicBezTo>
                  <a:cubicBezTo>
                    <a:pt x="21602" y="33529"/>
                    <a:pt x="11931" y="43200"/>
                    <a:pt x="2" y="43200"/>
                  </a:cubicBezTo>
                  <a:cubicBezTo>
                    <a:pt x="1" y="43200"/>
                    <a:pt x="0" y="43199"/>
                    <a:pt x="0" y="43199"/>
                  </a:cubicBezTo>
                </a:path>
                <a:path w="21602" h="43200" stroke="0" extrusionOk="0">
                  <a:moveTo>
                    <a:pt x="1" y="0"/>
                  </a:moveTo>
                  <a:cubicBezTo>
                    <a:pt x="11931" y="0"/>
                    <a:pt x="21602" y="9670"/>
                    <a:pt x="21602" y="21600"/>
                  </a:cubicBezTo>
                  <a:cubicBezTo>
                    <a:pt x="21602" y="33529"/>
                    <a:pt x="11931" y="43200"/>
                    <a:pt x="2" y="43200"/>
                  </a:cubicBezTo>
                  <a:cubicBezTo>
                    <a:pt x="1" y="43200"/>
                    <a:pt x="0" y="43199"/>
                    <a:pt x="0" y="43199"/>
                  </a:cubicBezTo>
                  <a:lnTo>
                    <a:pt x="2" y="2160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08" name="Rectangle 71">
              <a:extLst>
                <a:ext uri="{FF2B5EF4-FFF2-40B4-BE49-F238E27FC236}">
                  <a16:creationId xmlns:a16="http://schemas.microsoft.com/office/drawing/2014/main" xmlns="" id="{BC989C6A-7FE0-4122-86E7-67950AD2B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507"/>
              <a:ext cx="627" cy="13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109" name="Line 72">
              <a:extLst>
                <a:ext uri="{FF2B5EF4-FFF2-40B4-BE49-F238E27FC236}">
                  <a16:creationId xmlns:a16="http://schemas.microsoft.com/office/drawing/2014/main" xmlns="" id="{3FA4560C-874D-4937-8BBD-E03679F2A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384"/>
              <a:ext cx="529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0" name="Line 73">
              <a:extLst>
                <a:ext uri="{FF2B5EF4-FFF2-40B4-BE49-F238E27FC236}">
                  <a16:creationId xmlns:a16="http://schemas.microsoft.com/office/drawing/2014/main" xmlns="" id="{BAEF6570-9577-4439-A841-BD32558839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7" y="415"/>
              <a:ext cx="475" cy="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1" name="Line 74">
              <a:extLst>
                <a:ext uri="{FF2B5EF4-FFF2-40B4-BE49-F238E27FC236}">
                  <a16:creationId xmlns:a16="http://schemas.microsoft.com/office/drawing/2014/main" xmlns="" id="{94E07B74-3E7E-455E-8090-5FD2238F52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98" y="415"/>
              <a:ext cx="134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12" name="Line 75">
              <a:extLst>
                <a:ext uri="{FF2B5EF4-FFF2-40B4-BE49-F238E27FC236}">
                  <a16:creationId xmlns:a16="http://schemas.microsoft.com/office/drawing/2014/main" xmlns="" id="{71B14D61-0777-4AF6-8CCE-BF2781853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415"/>
              <a:ext cx="185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4019" name="Group 76">
            <a:extLst>
              <a:ext uri="{FF2B5EF4-FFF2-40B4-BE49-F238E27FC236}">
                <a16:creationId xmlns:a16="http://schemas.microsoft.com/office/drawing/2014/main" xmlns="" id="{48046F23-6306-4A7B-B638-D4654BF71A7D}"/>
              </a:ext>
            </a:extLst>
          </p:cNvPr>
          <p:cNvGrpSpPr>
            <a:grpSpLocks/>
          </p:cNvGrpSpPr>
          <p:nvPr/>
        </p:nvGrpSpPr>
        <p:grpSpPr bwMode="auto">
          <a:xfrm>
            <a:off x="5522913" y="2298700"/>
            <a:ext cx="990600" cy="685800"/>
            <a:chOff x="3264" y="1680"/>
            <a:chExt cx="624" cy="432"/>
          </a:xfrm>
        </p:grpSpPr>
        <p:sp>
          <p:nvSpPr>
            <p:cNvPr id="84095" name="Rectangle 77">
              <a:extLst>
                <a:ext uri="{FF2B5EF4-FFF2-40B4-BE49-F238E27FC236}">
                  <a16:creationId xmlns:a16="http://schemas.microsoft.com/office/drawing/2014/main" xmlns="" id="{260BB237-B665-4CE4-A569-60FC9E79A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803"/>
              <a:ext cx="48" cy="12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096" name="Rectangle 78">
              <a:extLst>
                <a:ext uri="{FF2B5EF4-FFF2-40B4-BE49-F238E27FC236}">
                  <a16:creationId xmlns:a16="http://schemas.microsoft.com/office/drawing/2014/main" xmlns="" id="{94541564-0234-408A-81B1-50007252D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680"/>
              <a:ext cx="48" cy="43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097" name="Rectangle 79">
              <a:extLst>
                <a:ext uri="{FF2B5EF4-FFF2-40B4-BE49-F238E27FC236}">
                  <a16:creationId xmlns:a16="http://schemas.microsoft.com/office/drawing/2014/main" xmlns="" id="{8737367D-F684-493F-8E79-076AF8E47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11"/>
              <a:ext cx="48" cy="3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098" name="Rectangle 80">
              <a:extLst>
                <a:ext uri="{FF2B5EF4-FFF2-40B4-BE49-F238E27FC236}">
                  <a16:creationId xmlns:a16="http://schemas.microsoft.com/office/drawing/2014/main" xmlns="" id="{6184D715-805E-4EBC-B8F5-BC4DE7184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42"/>
              <a:ext cx="48" cy="30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099" name="Rectangle 81">
              <a:extLst>
                <a:ext uri="{FF2B5EF4-FFF2-40B4-BE49-F238E27FC236}">
                  <a16:creationId xmlns:a16="http://schemas.microsoft.com/office/drawing/2014/main" xmlns="" id="{3DC904C6-E480-486E-9D49-10C1F783D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3"/>
              <a:ext cx="48" cy="2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100" name="Rectangle 82">
              <a:extLst>
                <a:ext uri="{FF2B5EF4-FFF2-40B4-BE49-F238E27FC236}">
                  <a16:creationId xmlns:a16="http://schemas.microsoft.com/office/drawing/2014/main" xmlns="" id="{F30337E6-D0C1-4DBB-9B34-223508A3B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818"/>
              <a:ext cx="48" cy="16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101" name="Line 83">
              <a:extLst>
                <a:ext uri="{FF2B5EF4-FFF2-40B4-BE49-F238E27FC236}">
                  <a16:creationId xmlns:a16="http://schemas.microsoft.com/office/drawing/2014/main" xmlns="" id="{E1F7E434-F85F-47AC-A50A-AD23DBBE02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1728"/>
              <a:ext cx="2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02" name="Line 84">
              <a:extLst>
                <a:ext uri="{FF2B5EF4-FFF2-40B4-BE49-F238E27FC236}">
                  <a16:creationId xmlns:a16="http://schemas.microsoft.com/office/drawing/2014/main" xmlns="" id="{FFFB99E2-DB8A-4B47-917A-AA2B8C57C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1968"/>
              <a:ext cx="24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03" name="Line 85">
              <a:extLst>
                <a:ext uri="{FF2B5EF4-FFF2-40B4-BE49-F238E27FC236}">
                  <a16:creationId xmlns:a16="http://schemas.microsoft.com/office/drawing/2014/main" xmlns="" id="{961D80B1-9FF6-416E-B932-90091698E3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8" y="1920"/>
              <a:ext cx="24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104" name="Line 86">
              <a:extLst>
                <a:ext uri="{FF2B5EF4-FFF2-40B4-BE49-F238E27FC236}">
                  <a16:creationId xmlns:a16="http://schemas.microsoft.com/office/drawing/2014/main" xmlns="" id="{304076A7-6D36-4C04-971B-328263F95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728"/>
              <a:ext cx="24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4020" name="Group 87">
            <a:extLst>
              <a:ext uri="{FF2B5EF4-FFF2-40B4-BE49-F238E27FC236}">
                <a16:creationId xmlns:a16="http://schemas.microsoft.com/office/drawing/2014/main" xmlns="" id="{19A51EAA-371B-461E-A418-03CD5F917349}"/>
              </a:ext>
            </a:extLst>
          </p:cNvPr>
          <p:cNvGrpSpPr>
            <a:grpSpLocks/>
          </p:cNvGrpSpPr>
          <p:nvPr/>
        </p:nvGrpSpPr>
        <p:grpSpPr bwMode="auto">
          <a:xfrm>
            <a:off x="8121650" y="2519363"/>
            <a:ext cx="990600" cy="304800"/>
            <a:chOff x="5136" y="1584"/>
            <a:chExt cx="624" cy="192"/>
          </a:xfrm>
        </p:grpSpPr>
        <p:grpSp>
          <p:nvGrpSpPr>
            <p:cNvPr id="84086" name="Group 88">
              <a:extLst>
                <a:ext uri="{FF2B5EF4-FFF2-40B4-BE49-F238E27FC236}">
                  <a16:creationId xmlns:a16="http://schemas.microsoft.com/office/drawing/2014/main" xmlns="" id="{F4074901-4697-4DF2-8696-4FFBF37F0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7" y="1584"/>
              <a:ext cx="349" cy="192"/>
              <a:chOff x="5075" y="1824"/>
              <a:chExt cx="296" cy="192"/>
            </a:xfrm>
          </p:grpSpPr>
          <p:sp>
            <p:nvSpPr>
              <p:cNvPr id="84091" name="Rectangle 89">
                <a:extLst>
                  <a:ext uri="{FF2B5EF4-FFF2-40B4-BE49-F238E27FC236}">
                    <a16:creationId xmlns:a16="http://schemas.microsoft.com/office/drawing/2014/main" xmlns="" id="{E17F38FA-5DF7-4CCF-9D1C-714E7073C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" y="1824"/>
                <a:ext cx="296" cy="192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4092" name="Oval 90">
                <a:extLst>
                  <a:ext uri="{FF2B5EF4-FFF2-40B4-BE49-F238E27FC236}">
                    <a16:creationId xmlns:a16="http://schemas.microsoft.com/office/drawing/2014/main" xmlns="" id="{C54D199E-EE0B-4245-82BC-50AB149A2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" y="1862"/>
                <a:ext cx="99" cy="1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4093" name="Oval 91">
                <a:extLst>
                  <a:ext uri="{FF2B5EF4-FFF2-40B4-BE49-F238E27FC236}">
                    <a16:creationId xmlns:a16="http://schemas.microsoft.com/office/drawing/2014/main" xmlns="" id="{B91F6E9D-896B-489B-9793-9E48EB255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4" y="1862"/>
                <a:ext cx="98" cy="1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84094" name="Oval 92">
                <a:extLst>
                  <a:ext uri="{FF2B5EF4-FFF2-40B4-BE49-F238E27FC236}">
                    <a16:creationId xmlns:a16="http://schemas.microsoft.com/office/drawing/2014/main" xmlns="" id="{FB0983F6-0FBC-4D7D-99CF-226BA2CA8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" y="1862"/>
                <a:ext cx="99" cy="1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4087" name="Line 93">
              <a:extLst>
                <a:ext uri="{FF2B5EF4-FFF2-40B4-BE49-F238E27FC236}">
                  <a16:creationId xmlns:a16="http://schemas.microsoft.com/office/drawing/2014/main" xmlns="" id="{134610D4-888C-4993-9EDB-738C90F04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622"/>
              <a:ext cx="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088" name="Line 94">
              <a:extLst>
                <a:ext uri="{FF2B5EF4-FFF2-40B4-BE49-F238E27FC236}">
                  <a16:creationId xmlns:a16="http://schemas.microsoft.com/office/drawing/2014/main" xmlns="" id="{D1B046E9-4CDC-4670-8E12-690D128DF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738"/>
              <a:ext cx="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089" name="Line 95">
              <a:extLst>
                <a:ext uri="{FF2B5EF4-FFF2-40B4-BE49-F238E27FC236}">
                  <a16:creationId xmlns:a16="http://schemas.microsoft.com/office/drawing/2014/main" xmlns="" id="{7ED38DA8-F4FC-4CA8-A6F3-D4A861B42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" y="1632"/>
              <a:ext cx="144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090" name="Line 96">
              <a:extLst>
                <a:ext uri="{FF2B5EF4-FFF2-40B4-BE49-F238E27FC236}">
                  <a16:creationId xmlns:a16="http://schemas.microsoft.com/office/drawing/2014/main" xmlns="" id="{6DE56C46-E9FB-4668-BB1D-7B2A202B08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6" y="1680"/>
              <a:ext cx="144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4021" name="Group 97">
            <a:extLst>
              <a:ext uri="{FF2B5EF4-FFF2-40B4-BE49-F238E27FC236}">
                <a16:creationId xmlns:a16="http://schemas.microsoft.com/office/drawing/2014/main" xmlns="" id="{B6E4D122-722B-4D8F-9D4D-1201E6D60ABD}"/>
              </a:ext>
            </a:extLst>
          </p:cNvPr>
          <p:cNvGrpSpPr>
            <a:grpSpLocks/>
          </p:cNvGrpSpPr>
          <p:nvPr/>
        </p:nvGrpSpPr>
        <p:grpSpPr bwMode="auto">
          <a:xfrm>
            <a:off x="773113" y="1752600"/>
            <a:ext cx="1752600" cy="457200"/>
            <a:chOff x="336" y="1344"/>
            <a:chExt cx="1104" cy="288"/>
          </a:xfrm>
        </p:grpSpPr>
        <p:sp>
          <p:nvSpPr>
            <p:cNvPr id="84081" name="AutoShape 98">
              <a:extLst>
                <a:ext uri="{FF2B5EF4-FFF2-40B4-BE49-F238E27FC236}">
                  <a16:creationId xmlns:a16="http://schemas.microsoft.com/office/drawing/2014/main" xmlns="" id="{417BB153-8F01-4917-BF0C-76F811681E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12" y="1200"/>
              <a:ext cx="144" cy="720"/>
            </a:xfrm>
            <a:prstGeom prst="flowChartOnlineStorag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84082" name="Line 99">
              <a:extLst>
                <a:ext uri="{FF2B5EF4-FFF2-40B4-BE49-F238E27FC236}">
                  <a16:creationId xmlns:a16="http://schemas.microsoft.com/office/drawing/2014/main" xmlns="" id="{EB046B65-1714-4C6B-8DDF-116056548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" y="1344"/>
              <a:ext cx="81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083" name="Line 100">
              <a:extLst>
                <a:ext uri="{FF2B5EF4-FFF2-40B4-BE49-F238E27FC236}">
                  <a16:creationId xmlns:a16="http://schemas.microsoft.com/office/drawing/2014/main" xmlns="" id="{0D41BC4E-71C8-4F6D-A186-162665368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344"/>
              <a:ext cx="43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084" name="Line 101">
              <a:extLst>
                <a:ext uri="{FF2B5EF4-FFF2-40B4-BE49-F238E27FC236}">
                  <a16:creationId xmlns:a16="http://schemas.microsoft.com/office/drawing/2014/main" xmlns="" id="{4A9B383F-D060-4BCF-9ED4-75C8EDC655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1344"/>
              <a:ext cx="57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085" name="Line 102">
              <a:extLst>
                <a:ext uri="{FF2B5EF4-FFF2-40B4-BE49-F238E27FC236}">
                  <a16:creationId xmlns:a16="http://schemas.microsoft.com/office/drawing/2014/main" xmlns="" id="{02A4B92A-6AED-415E-9461-AF9FFEA763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1344"/>
              <a:ext cx="28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4022" name="Line 103">
            <a:extLst>
              <a:ext uri="{FF2B5EF4-FFF2-40B4-BE49-F238E27FC236}">
                <a16:creationId xmlns:a16="http://schemas.microsoft.com/office/drawing/2014/main" xmlns="" id="{14F488D7-62E9-4C79-835A-79C8A80BF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913" y="2286000"/>
            <a:ext cx="2895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23" name="Text Box 104">
            <a:extLst>
              <a:ext uri="{FF2B5EF4-FFF2-40B4-BE49-F238E27FC236}">
                <a16:creationId xmlns:a16="http://schemas.microsoft.com/office/drawing/2014/main" xmlns="" id="{2EB2149B-446D-48A9-846D-5B5DDE95ED6A}"/>
              </a:ext>
            </a:extLst>
          </p:cNvPr>
          <p:cNvSpPr txBox="1">
            <a:spLocks noChangeArrowheads="1"/>
          </p:cNvSpPr>
          <p:nvPr/>
        </p:nvSpPr>
        <p:spPr bwMode="auto">
          <a:xfrm rot="-5320463">
            <a:off x="-113506" y="3731419"/>
            <a:ext cx="534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gain</a:t>
            </a:r>
          </a:p>
        </p:txBody>
      </p:sp>
      <p:sp>
        <p:nvSpPr>
          <p:cNvPr id="84024" name="Text Box 105">
            <a:extLst>
              <a:ext uri="{FF2B5EF4-FFF2-40B4-BE49-F238E27FC236}">
                <a16:creationId xmlns:a16="http://schemas.microsoft.com/office/drawing/2014/main" xmlns="" id="{312022BA-CC8A-4A13-8193-10ADCB58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09800"/>
            <a:ext cx="706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mirror</a:t>
            </a:r>
          </a:p>
        </p:txBody>
      </p:sp>
      <p:sp>
        <p:nvSpPr>
          <p:cNvPr id="84025" name="Text Box 106">
            <a:extLst>
              <a:ext uri="{FF2B5EF4-FFF2-40B4-BE49-F238E27FC236}">
                <a16:creationId xmlns:a16="http://schemas.microsoft.com/office/drawing/2014/main" xmlns="" id="{48B986C9-9362-4A46-8B89-2EAA69ACC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2209800"/>
            <a:ext cx="1023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multilayer</a:t>
            </a:r>
          </a:p>
        </p:txBody>
      </p:sp>
      <p:sp>
        <p:nvSpPr>
          <p:cNvPr id="84026" name="Text Box 107">
            <a:extLst>
              <a:ext uri="{FF2B5EF4-FFF2-40B4-BE49-F238E27FC236}">
                <a16:creationId xmlns:a16="http://schemas.microsoft.com/office/drawing/2014/main" xmlns="" id="{3B3C8F79-A566-44D4-A614-E740E33EC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2209800"/>
            <a:ext cx="728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crystal</a:t>
            </a:r>
          </a:p>
        </p:txBody>
      </p:sp>
      <p:sp>
        <p:nvSpPr>
          <p:cNvPr id="84027" name="Line 108">
            <a:extLst>
              <a:ext uri="{FF2B5EF4-FFF2-40B4-BE49-F238E27FC236}">
                <a16:creationId xmlns:a16="http://schemas.microsoft.com/office/drawing/2014/main" xmlns="" id="{40794467-C598-46FE-B2D5-4935CB885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913" y="2514600"/>
            <a:ext cx="2895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28" name="Line 109">
            <a:extLst>
              <a:ext uri="{FF2B5EF4-FFF2-40B4-BE49-F238E27FC236}">
                <a16:creationId xmlns:a16="http://schemas.microsoft.com/office/drawing/2014/main" xmlns="" id="{4A6A04B0-D846-4BFF-9765-77A6747A44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0513" y="2819400"/>
            <a:ext cx="14478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29" name="Text Box 110">
            <a:extLst>
              <a:ext uri="{FF2B5EF4-FFF2-40B4-BE49-F238E27FC236}">
                <a16:creationId xmlns:a16="http://schemas.microsoft.com/office/drawing/2014/main" xmlns="" id="{6EE258C4-4D31-48E9-9FD9-A7272EA8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281940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ML</a:t>
            </a:r>
          </a:p>
        </p:txBody>
      </p:sp>
      <p:sp>
        <p:nvSpPr>
          <p:cNvPr id="84030" name="Text Box 111">
            <a:extLst>
              <a:ext uri="{FF2B5EF4-FFF2-40B4-BE49-F238E27FC236}">
                <a16:creationId xmlns:a16="http://schemas.microsoft.com/office/drawing/2014/main" xmlns="" id="{0DEA1D93-22AA-4C67-B5D9-49A49ECB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3" y="2819400"/>
            <a:ext cx="728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crystal</a:t>
            </a:r>
          </a:p>
        </p:txBody>
      </p:sp>
      <p:sp>
        <p:nvSpPr>
          <p:cNvPr id="84031" name="Line 112">
            <a:extLst>
              <a:ext uri="{FF2B5EF4-FFF2-40B4-BE49-F238E27FC236}">
                <a16:creationId xmlns:a16="http://schemas.microsoft.com/office/drawing/2014/main" xmlns="" id="{BB023C9C-D351-4436-8F86-7EFD7428B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0113" y="4572000"/>
            <a:ext cx="1587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32" name="Text Box 113">
            <a:extLst>
              <a:ext uri="{FF2B5EF4-FFF2-40B4-BE49-F238E27FC236}">
                <a16:creationId xmlns:a16="http://schemas.microsoft.com/office/drawing/2014/main" xmlns="" id="{F7B24B04-ACD0-4C22-B1A0-83433046B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41910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84033" name="Text Box 114">
            <a:extLst>
              <a:ext uri="{FF2B5EF4-FFF2-40B4-BE49-F238E27FC236}">
                <a16:creationId xmlns:a16="http://schemas.microsoft.com/office/drawing/2014/main" xmlns="" id="{3FE9A187-C14E-4349-A96B-0B26E3C09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2590800"/>
            <a:ext cx="10033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Kirkpatrick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Baez, 1948</a:t>
            </a:r>
          </a:p>
        </p:txBody>
      </p:sp>
      <p:sp>
        <p:nvSpPr>
          <p:cNvPr id="84034" name="Text Box 115">
            <a:extLst>
              <a:ext uri="{FF2B5EF4-FFF2-40B4-BE49-F238E27FC236}">
                <a16:creationId xmlns:a16="http://schemas.microsoft.com/office/drawing/2014/main" xmlns="" id="{3411966E-44CB-4B85-89C5-00AFB354B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2590800"/>
            <a:ext cx="1133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Underwood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Barbee, 1986</a:t>
            </a:r>
          </a:p>
        </p:txBody>
      </p:sp>
      <p:sp>
        <p:nvSpPr>
          <p:cNvPr id="84035" name="Text Box 116">
            <a:extLst>
              <a:ext uri="{FF2B5EF4-FFF2-40B4-BE49-F238E27FC236}">
                <a16:creationId xmlns:a16="http://schemas.microsoft.com/office/drawing/2014/main" xmlns="" id="{D4911D04-0EDE-444B-A142-C30BEC45B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2438400"/>
            <a:ext cx="9620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Johann,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Johansson,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1931-1933</a:t>
            </a:r>
          </a:p>
        </p:txBody>
      </p:sp>
      <p:sp>
        <p:nvSpPr>
          <p:cNvPr id="84036" name="Rectangle 117">
            <a:extLst>
              <a:ext uri="{FF2B5EF4-FFF2-40B4-BE49-F238E27FC236}">
                <a16:creationId xmlns:a16="http://schemas.microsoft.com/office/drawing/2014/main" xmlns="" id="{60D6B95C-CD5E-43CD-BE6E-0FC027F90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3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4037" name="Rectangle 118">
            <a:extLst>
              <a:ext uri="{FF2B5EF4-FFF2-40B4-BE49-F238E27FC236}">
                <a16:creationId xmlns:a16="http://schemas.microsoft.com/office/drawing/2014/main" xmlns="" id="{F51DD6FD-29AA-4637-B6AC-92B79A296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4038" name="Rectangle 119">
            <a:extLst>
              <a:ext uri="{FF2B5EF4-FFF2-40B4-BE49-F238E27FC236}">
                <a16:creationId xmlns:a16="http://schemas.microsoft.com/office/drawing/2014/main" xmlns="" id="{490D3524-E791-415F-A89A-E8474F0AF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4039" name="Rectangle 120">
            <a:extLst>
              <a:ext uri="{FF2B5EF4-FFF2-40B4-BE49-F238E27FC236}">
                <a16:creationId xmlns:a16="http://schemas.microsoft.com/office/drawing/2014/main" xmlns="" id="{5DC15B98-005F-4E98-8D59-0BBD54BA6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3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4040" name="Rectangle 121">
            <a:extLst>
              <a:ext uri="{FF2B5EF4-FFF2-40B4-BE49-F238E27FC236}">
                <a16:creationId xmlns:a16="http://schemas.microsoft.com/office/drawing/2014/main" xmlns="" id="{D43AFB45-5D6D-4C31-9D73-660D537B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3733800"/>
            <a:ext cx="862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10 - 100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84041" name="Rectangle 122">
            <a:extLst>
              <a:ext uri="{FF2B5EF4-FFF2-40B4-BE49-F238E27FC236}">
                <a16:creationId xmlns:a16="http://schemas.microsoft.com/office/drawing/2014/main" xmlns="" id="{89A8ADE3-FBA0-464D-A751-013585E04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833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2 </a:t>
            </a:r>
            <a:r>
              <a:rPr lang="en-US" altLang="ru-RU" sz="1600">
                <a:latin typeface="Times New Roman" panose="02020603050405020304" pitchFamily="18" charset="0"/>
              </a:rPr>
              <a:t>-10</a:t>
            </a:r>
            <a:r>
              <a:rPr lang="en-US" altLang="ru-RU" sz="1600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4042" name="Line 123">
            <a:extLst>
              <a:ext uri="{FF2B5EF4-FFF2-40B4-BE49-F238E27FC236}">
                <a16:creationId xmlns:a16="http://schemas.microsoft.com/office/drawing/2014/main" xmlns="" id="{DFF1BB7C-E2F4-44A5-ACB7-659367D87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8" y="5000625"/>
            <a:ext cx="91440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43" name="Text Box 124">
            <a:extLst>
              <a:ext uri="{FF2B5EF4-FFF2-40B4-BE49-F238E27FC236}">
                <a16:creationId xmlns:a16="http://schemas.microsoft.com/office/drawing/2014/main" xmlns="" id="{BD3FCF0A-02E0-4F9F-9D80-C2F76B9E0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4191000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&lt;30keV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84044" name="Text Box 125">
            <a:extLst>
              <a:ext uri="{FF2B5EF4-FFF2-40B4-BE49-F238E27FC236}">
                <a16:creationId xmlns:a16="http://schemas.microsoft.com/office/drawing/2014/main" xmlns="" id="{2C624D82-F843-4923-8937-76BE88127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191000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&lt;80keV</a:t>
            </a:r>
          </a:p>
        </p:txBody>
      </p:sp>
      <p:sp>
        <p:nvSpPr>
          <p:cNvPr id="84045" name="Text Box 126">
            <a:extLst>
              <a:ext uri="{FF2B5EF4-FFF2-40B4-BE49-F238E27FC236}">
                <a16:creationId xmlns:a16="http://schemas.microsoft.com/office/drawing/2014/main" xmlns="" id="{C440567A-834D-457D-9B67-64C3F1B63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4191000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&lt;100keV</a:t>
            </a:r>
          </a:p>
        </p:txBody>
      </p:sp>
      <p:sp>
        <p:nvSpPr>
          <p:cNvPr id="84046" name="Text Box 127">
            <a:extLst>
              <a:ext uri="{FF2B5EF4-FFF2-40B4-BE49-F238E27FC236}">
                <a16:creationId xmlns:a16="http://schemas.microsoft.com/office/drawing/2014/main" xmlns="" id="{A8F1C4A0-E57A-44FB-828A-28D8B12C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191000"/>
            <a:ext cx="1179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&lt;20keV(80)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84047" name="Text Box 128">
            <a:extLst>
              <a:ext uri="{FF2B5EF4-FFF2-40B4-BE49-F238E27FC236}">
                <a16:creationId xmlns:a16="http://schemas.microsoft.com/office/drawing/2014/main" xmlns="" id="{306D0E38-8166-4F20-8D94-382A7A71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513" y="4191000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&lt;20keV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84048" name="Text Box 129">
            <a:extLst>
              <a:ext uri="{FF2B5EF4-FFF2-40B4-BE49-F238E27FC236}">
                <a16:creationId xmlns:a16="http://schemas.microsoft.com/office/drawing/2014/main" xmlns="" id="{C4F3535E-2DC3-4500-B282-8D7FF048B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4191000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&lt;20keV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84049" name="Text Box 130">
            <a:extLst>
              <a:ext uri="{FF2B5EF4-FFF2-40B4-BE49-F238E27FC236}">
                <a16:creationId xmlns:a16="http://schemas.microsoft.com/office/drawing/2014/main" xmlns="" id="{1E500621-F6C6-4434-B66C-93E5A84AD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13" y="4191000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&lt;100keV</a:t>
            </a:r>
          </a:p>
        </p:txBody>
      </p:sp>
      <p:sp>
        <p:nvSpPr>
          <p:cNvPr id="84050" name="Rectangle 131">
            <a:extLst>
              <a:ext uri="{FF2B5EF4-FFF2-40B4-BE49-F238E27FC236}">
                <a16:creationId xmlns:a16="http://schemas.microsoft.com/office/drawing/2014/main" xmlns="" id="{3C53EBB5-5BF3-4EDA-A6C7-62A67468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513" y="3733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4051" name="Rectangle 132">
            <a:extLst>
              <a:ext uri="{FF2B5EF4-FFF2-40B4-BE49-F238E27FC236}">
                <a16:creationId xmlns:a16="http://schemas.microsoft.com/office/drawing/2014/main" xmlns="" id="{77B1E8DB-D0FF-40B2-8CCB-6214A87D3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3733800"/>
            <a:ext cx="833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2 </a:t>
            </a:r>
            <a:r>
              <a:rPr lang="en-US" altLang="ru-RU" sz="1600">
                <a:latin typeface="Times New Roman" panose="02020603050405020304" pitchFamily="18" charset="0"/>
              </a:rPr>
              <a:t>-10</a:t>
            </a:r>
            <a:r>
              <a:rPr lang="en-US" altLang="ru-RU" sz="1600" baseline="30000">
                <a:latin typeface="Times New Roman" panose="02020603050405020304" pitchFamily="18" charset="0"/>
              </a:rPr>
              <a:t>3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84052" name="Text Box 133">
            <a:extLst>
              <a:ext uri="{FF2B5EF4-FFF2-40B4-BE49-F238E27FC236}">
                <a16:creationId xmlns:a16="http://schemas.microsoft.com/office/drawing/2014/main" xmlns="" id="{0A50CBDD-1937-475D-924E-0DD1B3005A5C}"/>
              </a:ext>
            </a:extLst>
          </p:cNvPr>
          <p:cNvSpPr txBox="1">
            <a:spLocks noChangeArrowheads="1"/>
          </p:cNvSpPr>
          <p:nvPr/>
        </p:nvSpPr>
        <p:spPr bwMode="auto">
          <a:xfrm rot="-5464286">
            <a:off x="-280194" y="5199857"/>
            <a:ext cx="884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flux(ph/s)</a:t>
            </a:r>
          </a:p>
        </p:txBody>
      </p:sp>
      <p:sp>
        <p:nvSpPr>
          <p:cNvPr id="84053" name="Rectangle 134">
            <a:extLst>
              <a:ext uri="{FF2B5EF4-FFF2-40B4-BE49-F238E27FC236}">
                <a16:creationId xmlns:a16="http://schemas.microsoft.com/office/drawing/2014/main" xmlns="" id="{37C1EA64-0AD1-4A5E-ABCD-DD410C60D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(90keV)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84054" name="Rectangle 135">
            <a:extLst>
              <a:ext uri="{FF2B5EF4-FFF2-40B4-BE49-F238E27FC236}">
                <a16:creationId xmlns:a16="http://schemas.microsoft.com/office/drawing/2014/main" xmlns="" id="{FE3AC81D-CEFD-4470-963E-8FF1914D3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10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(12keV)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84055" name="Rectangle 136">
            <a:extLst>
              <a:ext uri="{FF2B5EF4-FFF2-40B4-BE49-F238E27FC236}">
                <a16:creationId xmlns:a16="http://schemas.microsoft.com/office/drawing/2014/main" xmlns="" id="{D29A6075-B148-4E1A-8797-F8DC10981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(21keV)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84056" name="Text Box 137">
            <a:extLst>
              <a:ext uri="{FF2B5EF4-FFF2-40B4-BE49-F238E27FC236}">
                <a16:creationId xmlns:a16="http://schemas.microsoft.com/office/drawing/2014/main" xmlns="" id="{73736D74-3EFB-46D0-B528-9018BFE3D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276600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0.2 mm</a:t>
            </a:r>
          </a:p>
        </p:txBody>
      </p:sp>
      <p:sp>
        <p:nvSpPr>
          <p:cNvPr id="84057" name="Text Box 138">
            <a:extLst>
              <a:ext uri="{FF2B5EF4-FFF2-40B4-BE49-F238E27FC236}">
                <a16:creationId xmlns:a16="http://schemas.microsoft.com/office/drawing/2014/main" xmlns="" id="{871927A6-1DA7-4919-9094-67765DB1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913" y="3276600"/>
            <a:ext cx="744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~10 </a:t>
            </a:r>
            <a:r>
              <a:rPr lang="en-US" altLang="ru-RU" sz="1400">
                <a:latin typeface="Symbol" panose="05050102010706020507" pitchFamily="18" charset="2"/>
              </a:rPr>
              <a:t>m</a:t>
            </a:r>
            <a:r>
              <a:rPr lang="en-US" altLang="ru-RU" sz="1400">
                <a:latin typeface="Times New Roman" panose="02020603050405020304" pitchFamily="18" charset="0"/>
              </a:rPr>
              <a:t>m</a:t>
            </a:r>
          </a:p>
        </p:txBody>
      </p:sp>
      <p:sp>
        <p:nvSpPr>
          <p:cNvPr id="84058" name="Text Box 139">
            <a:extLst>
              <a:ext uri="{FF2B5EF4-FFF2-40B4-BE49-F238E27FC236}">
                <a16:creationId xmlns:a16="http://schemas.microsoft.com/office/drawing/2014/main" xmlns="" id="{6D82F3C6-ABA0-4504-8B48-B6E51A9AA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3" y="3276600"/>
            <a:ext cx="59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1 mm</a:t>
            </a:r>
          </a:p>
        </p:txBody>
      </p:sp>
      <p:sp>
        <p:nvSpPr>
          <p:cNvPr id="84059" name="Text Box 140">
            <a:extLst>
              <a:ext uri="{FF2B5EF4-FFF2-40B4-BE49-F238E27FC236}">
                <a16:creationId xmlns:a16="http://schemas.microsoft.com/office/drawing/2014/main" xmlns="" id="{82B5853A-C605-473E-885C-96B742B4B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3276600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0.1 mm</a:t>
            </a:r>
          </a:p>
        </p:txBody>
      </p:sp>
      <p:sp>
        <p:nvSpPr>
          <p:cNvPr id="84060" name="Text Box 141">
            <a:extLst>
              <a:ext uri="{FF2B5EF4-FFF2-40B4-BE49-F238E27FC236}">
                <a16:creationId xmlns:a16="http://schemas.microsoft.com/office/drawing/2014/main" xmlns="" id="{AFF118A2-3214-441D-A27B-B264305E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713" y="3276600"/>
            <a:ext cx="690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~1 mm</a:t>
            </a:r>
          </a:p>
        </p:txBody>
      </p:sp>
      <p:sp>
        <p:nvSpPr>
          <p:cNvPr id="84061" name="Text Box 142">
            <a:extLst>
              <a:ext uri="{FF2B5EF4-FFF2-40B4-BE49-F238E27FC236}">
                <a16:creationId xmlns:a16="http://schemas.microsoft.com/office/drawing/2014/main" xmlns="" id="{50DC6A82-B450-40C3-B6FE-C4C30749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13" y="3276600"/>
            <a:ext cx="690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~1 mm</a:t>
            </a:r>
          </a:p>
        </p:txBody>
      </p:sp>
      <p:sp>
        <p:nvSpPr>
          <p:cNvPr id="84062" name="Text Box 143">
            <a:extLst>
              <a:ext uri="{FF2B5EF4-FFF2-40B4-BE49-F238E27FC236}">
                <a16:creationId xmlns:a16="http://schemas.microsoft.com/office/drawing/2014/main" xmlns="" id="{7E41E50B-6824-4FAC-B071-4C711A6D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9913" y="3276600"/>
            <a:ext cx="690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~1 mm</a:t>
            </a:r>
          </a:p>
        </p:txBody>
      </p:sp>
      <p:sp>
        <p:nvSpPr>
          <p:cNvPr id="84063" name="Text Box 144">
            <a:extLst>
              <a:ext uri="{FF2B5EF4-FFF2-40B4-BE49-F238E27FC236}">
                <a16:creationId xmlns:a16="http://schemas.microsoft.com/office/drawing/2014/main" xmlns="" id="{93BB211E-ABC8-42B6-895A-831F2018F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3276600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0.2 mm</a:t>
            </a:r>
          </a:p>
        </p:txBody>
      </p:sp>
      <p:sp>
        <p:nvSpPr>
          <p:cNvPr id="84064" name="Text Box 145">
            <a:extLst>
              <a:ext uri="{FF2B5EF4-FFF2-40B4-BE49-F238E27FC236}">
                <a16:creationId xmlns:a16="http://schemas.microsoft.com/office/drawing/2014/main" xmlns="" id="{05680C97-FA4E-4952-B196-496EB0621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4191000"/>
            <a:ext cx="919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 &lt;1 MeV</a:t>
            </a:r>
          </a:p>
        </p:txBody>
      </p:sp>
      <p:sp>
        <p:nvSpPr>
          <p:cNvPr id="84065" name="Rectangle 146">
            <a:extLst>
              <a:ext uri="{FF2B5EF4-FFF2-40B4-BE49-F238E27FC236}">
                <a16:creationId xmlns:a16="http://schemas.microsoft.com/office/drawing/2014/main" xmlns="" id="{91A4B544-5D5D-452D-91C6-3FFE03E0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913" y="4648200"/>
            <a:ext cx="941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-4</a:t>
            </a:r>
            <a:r>
              <a:rPr lang="en-US" altLang="ru-RU" sz="1600">
                <a:latin typeface="Times New Roman" panose="02020603050405020304" pitchFamily="18" charset="0"/>
              </a:rPr>
              <a:t> -10</a:t>
            </a:r>
            <a:r>
              <a:rPr lang="en-US" altLang="ru-RU" sz="1600" baseline="30000">
                <a:latin typeface="Times New Roman" panose="02020603050405020304" pitchFamily="18" charset="0"/>
              </a:rPr>
              <a:t>-6</a:t>
            </a:r>
          </a:p>
        </p:txBody>
      </p:sp>
      <p:sp>
        <p:nvSpPr>
          <p:cNvPr id="84066" name="Rectangle 147">
            <a:extLst>
              <a:ext uri="{FF2B5EF4-FFF2-40B4-BE49-F238E27FC236}">
                <a16:creationId xmlns:a16="http://schemas.microsoft.com/office/drawing/2014/main" xmlns="" id="{2DCFFF54-F193-4C8A-842D-BDDFB3E79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5029200"/>
            <a:ext cx="6873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(8keV)</a:t>
            </a:r>
            <a:endParaRPr lang="en-US" altLang="ru-RU" sz="1600">
              <a:latin typeface="Times New Roman" panose="02020603050405020304" pitchFamily="18" charset="0"/>
            </a:endParaRPr>
          </a:p>
        </p:txBody>
      </p:sp>
      <p:sp>
        <p:nvSpPr>
          <p:cNvPr id="84067" name="Rectangle 148">
            <a:extLst>
              <a:ext uri="{FF2B5EF4-FFF2-40B4-BE49-F238E27FC236}">
                <a16:creationId xmlns:a16="http://schemas.microsoft.com/office/drawing/2014/main" xmlns="" id="{C806188E-E6B7-4FE2-9032-8FB99DA23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7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  <a:endParaRPr lang="en-US" altLang="ru-RU" sz="16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(10keV)</a:t>
            </a:r>
            <a:endParaRPr lang="en-US" altLang="ru-RU" sz="1600" baseline="30000">
              <a:latin typeface="Times New Roman" panose="02020603050405020304" pitchFamily="18" charset="0"/>
            </a:endParaRPr>
          </a:p>
        </p:txBody>
      </p:sp>
      <p:sp>
        <p:nvSpPr>
          <p:cNvPr id="84068" name="Rectangle 149">
            <a:extLst>
              <a:ext uri="{FF2B5EF4-FFF2-40B4-BE49-F238E27FC236}">
                <a16:creationId xmlns:a16="http://schemas.microsoft.com/office/drawing/2014/main" xmlns="" id="{1AF458EF-7B8B-4460-972C-364F4BB73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513" y="5029200"/>
            <a:ext cx="6873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(9keV)</a:t>
            </a:r>
          </a:p>
        </p:txBody>
      </p:sp>
      <p:sp>
        <p:nvSpPr>
          <p:cNvPr id="84069" name="Rectangle 150">
            <a:extLst>
              <a:ext uri="{FF2B5EF4-FFF2-40B4-BE49-F238E27FC236}">
                <a16:creationId xmlns:a16="http://schemas.microsoft.com/office/drawing/2014/main" xmlns="" id="{B035A2DC-35F5-4404-BC5B-CD125E154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1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(10keV)</a:t>
            </a:r>
          </a:p>
        </p:txBody>
      </p:sp>
      <p:sp>
        <p:nvSpPr>
          <p:cNvPr id="84070" name="Rectangle 151">
            <a:extLst>
              <a:ext uri="{FF2B5EF4-FFF2-40B4-BE49-F238E27FC236}">
                <a16:creationId xmlns:a16="http://schemas.microsoft.com/office/drawing/2014/main" xmlns="" id="{3CBD6DEC-5C1D-453D-8174-7022B837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  <a:endParaRPr lang="en-US" altLang="ru-RU" sz="16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(10keV)</a:t>
            </a:r>
          </a:p>
        </p:txBody>
      </p:sp>
      <p:sp>
        <p:nvSpPr>
          <p:cNvPr id="84071" name="Rectangle 152">
            <a:extLst>
              <a:ext uri="{FF2B5EF4-FFF2-40B4-BE49-F238E27FC236}">
                <a16:creationId xmlns:a16="http://schemas.microsoft.com/office/drawing/2014/main" xmlns="" id="{E0D4D100-7E14-4653-B5DD-7EADF7783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513" y="5029200"/>
            <a:ext cx="7762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10</a:t>
            </a:r>
            <a:r>
              <a:rPr lang="en-US" altLang="ru-RU" sz="1600" baseline="30000">
                <a:latin typeface="Times New Roman" panose="02020603050405020304" pitchFamily="18" charset="0"/>
              </a:rPr>
              <a:t>9</a:t>
            </a:r>
            <a:endParaRPr lang="en-US" altLang="ru-RU" sz="16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(20keV)</a:t>
            </a:r>
          </a:p>
        </p:txBody>
      </p:sp>
      <p:sp>
        <p:nvSpPr>
          <p:cNvPr id="84072" name="Line 153">
            <a:extLst>
              <a:ext uri="{FF2B5EF4-FFF2-40B4-BE49-F238E27FC236}">
                <a16:creationId xmlns:a16="http://schemas.microsoft.com/office/drawing/2014/main" xmlns="" id="{6272A1DE-2493-4CE1-ACAC-8FFF073C6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913" y="2819400"/>
            <a:ext cx="1587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73" name="Line 154">
            <a:extLst>
              <a:ext uri="{FF2B5EF4-FFF2-40B4-BE49-F238E27FC236}">
                <a16:creationId xmlns:a16="http://schemas.microsoft.com/office/drawing/2014/main" xmlns="" id="{55AAD339-1B11-401E-B014-1A22ED6B8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13" y="6553200"/>
            <a:ext cx="91440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74" name="Rectangle 155">
            <a:extLst>
              <a:ext uri="{FF2B5EF4-FFF2-40B4-BE49-F238E27FC236}">
                <a16:creationId xmlns:a16="http://schemas.microsoft.com/office/drawing/2014/main" xmlns="" id="{AF306E83-1A78-4A43-8A43-693BD06C5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5715000"/>
            <a:ext cx="7762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0.9</a:t>
            </a:r>
            <a:r>
              <a:rPr lang="en-US" altLang="ru-RU" sz="1600">
                <a:latin typeface="Symbol" panose="05050102010706020507" pitchFamily="18" charset="2"/>
              </a:rPr>
              <a:t> m</a:t>
            </a:r>
            <a:r>
              <a:rPr lang="en-US" altLang="ru-RU" sz="1600">
                <a:latin typeface="Times New Roman" panose="02020603050405020304" pitchFamily="18" charset="0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Erko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</a:rPr>
              <a:t>1995</a:t>
            </a:r>
            <a:endParaRPr lang="en-US" altLang="ru-RU" sz="1400">
              <a:latin typeface="Times New Roman" panose="02020603050405020304" pitchFamily="18" charset="0"/>
            </a:endParaRPr>
          </a:p>
        </p:txBody>
      </p:sp>
      <p:sp>
        <p:nvSpPr>
          <p:cNvPr id="84075" name="Text Box 156">
            <a:extLst>
              <a:ext uri="{FF2B5EF4-FFF2-40B4-BE49-F238E27FC236}">
                <a16:creationId xmlns:a16="http://schemas.microsoft.com/office/drawing/2014/main" xmlns="" id="{6BA429EC-0EB8-4D32-9953-DBC5C58C42FD}"/>
              </a:ext>
            </a:extLst>
          </p:cNvPr>
          <p:cNvSpPr txBox="1">
            <a:spLocks noChangeArrowheads="1"/>
          </p:cNvSpPr>
          <p:nvPr/>
        </p:nvSpPr>
        <p:spPr bwMode="auto">
          <a:xfrm rot="-5320463">
            <a:off x="-217487" y="3198813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Times New Roman" panose="02020603050405020304" pitchFamily="18" charset="0"/>
              </a:rPr>
              <a:t>accept</a:t>
            </a:r>
          </a:p>
        </p:txBody>
      </p:sp>
      <p:sp>
        <p:nvSpPr>
          <p:cNvPr id="126109" name="Rectangle 157">
            <a:extLst>
              <a:ext uri="{FF2B5EF4-FFF2-40B4-BE49-F238E27FC236}">
                <a16:creationId xmlns:a16="http://schemas.microsoft.com/office/drawing/2014/main" xmlns="" id="{49D18E1E-4AA3-4D2D-9459-AA2BA0F16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0"/>
            <a:ext cx="167640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+mn-cs"/>
              </a:rPr>
              <a:t> A. </a:t>
            </a:r>
            <a:r>
              <a:rPr lang="en-US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Snigirev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May, 2004</a:t>
            </a:r>
            <a:endParaRPr lang="en-US" i="1" baseline="-25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</p:txBody>
      </p:sp>
      <p:graphicFrame>
        <p:nvGraphicFramePr>
          <p:cNvPr id="84077" name="Object 158">
            <a:extLst>
              <a:ext uri="{FF2B5EF4-FFF2-40B4-BE49-F238E27FC236}">
                <a16:creationId xmlns:a16="http://schemas.microsoft.com/office/drawing/2014/main" xmlns="" id="{7481F673-F6B3-43DE-B02B-ACFB8C4C23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3016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29" name="Документ" r:id="rId3" imgW="908304" imgH="923544" progId="Word.Document.8">
                  <p:embed/>
                </p:oleObj>
              </mc:Choice>
              <mc:Fallback>
                <p:oleObj name="Документ" r:id="rId3" imgW="908304" imgH="923544" progId="Word.Document.8">
                  <p:embed/>
                  <p:pic>
                    <p:nvPicPr>
                      <p:cNvPr id="0" name="Object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162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078" name="Text Box 159">
            <a:extLst>
              <a:ext uri="{FF2B5EF4-FFF2-40B4-BE49-F238E27FC236}">
                <a16:creationId xmlns:a16="http://schemas.microsoft.com/office/drawing/2014/main" xmlns="" id="{4DACBFC1-F681-4D47-BA73-E831E3234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53200"/>
            <a:ext cx="2994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0.1*0.1 </a:t>
            </a:r>
            <a:r>
              <a:rPr lang="en-US" altLang="ru-RU" sz="1400">
                <a:latin typeface="Symbol" panose="05050102010706020507" pitchFamily="18" charset="2"/>
              </a:rPr>
              <a:t>m</a:t>
            </a:r>
            <a:r>
              <a:rPr lang="en-US" altLang="ru-RU" sz="1400">
                <a:latin typeface="Arial" panose="020B0604020202020204" pitchFamily="34" charset="0"/>
              </a:rPr>
              <a:t>m</a:t>
            </a:r>
            <a:r>
              <a:rPr lang="en-US" altLang="ru-RU" sz="1400" baseline="30000">
                <a:latin typeface="Arial" panose="020B0604020202020204" pitchFamily="34" charset="0"/>
              </a:rPr>
              <a:t>2</a:t>
            </a:r>
            <a:r>
              <a:rPr lang="en-US" altLang="ru-RU" sz="1400">
                <a:latin typeface="Arial" panose="020B0604020202020204" pitchFamily="34" charset="0"/>
              </a:rPr>
              <a:t> – SPring-8, April 2003</a:t>
            </a:r>
          </a:p>
        </p:txBody>
      </p:sp>
      <p:sp>
        <p:nvSpPr>
          <p:cNvPr id="84079" name="Text Box 160">
            <a:extLst>
              <a:ext uri="{FF2B5EF4-FFF2-40B4-BE49-F238E27FC236}">
                <a16:creationId xmlns:a16="http://schemas.microsoft.com/office/drawing/2014/main" xmlns="" id="{6A6BC9E5-CC58-4E69-8F39-6BDBEB978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553200"/>
            <a:ext cx="4067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60nm at 10keV- Y. Kagoshima, SPring-8, 2002 </a:t>
            </a:r>
          </a:p>
        </p:txBody>
      </p:sp>
      <p:sp>
        <p:nvSpPr>
          <p:cNvPr id="84080" name="Rectangle 161">
            <a:extLst>
              <a:ext uri="{FF2B5EF4-FFF2-40B4-BE49-F238E27FC236}">
                <a16:creationId xmlns:a16="http://schemas.microsoft.com/office/drawing/2014/main" xmlns="" id="{3367A79A-7589-4A66-A450-A05BBCD24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650" y="152400"/>
            <a:ext cx="423862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Times New Roman" panose="02020603050405020304" pitchFamily="18" charset="0"/>
              </a:rPr>
              <a:t>Focusing Optics for Hard X-rays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Times New Roman" panose="02020603050405020304" pitchFamily="18" charset="0"/>
              </a:rPr>
              <a:t>Energy:  6 - 60 (100) keV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04F0820-382F-40B8-A05C-3E491A6FB249}"/>
              </a:ext>
            </a:extLst>
          </p:cNvPr>
          <p:cNvSpPr/>
          <p:nvPr/>
        </p:nvSpPr>
        <p:spPr>
          <a:xfrm>
            <a:off x="1431925" y="2514600"/>
            <a:ext cx="2592388" cy="647700"/>
          </a:xfrm>
          <a:prstGeom prst="rect">
            <a:avLst/>
          </a:prstGeom>
          <a:pattFill prst="pct20">
            <a:fgClr>
              <a:srgbClr val="3333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E03623A-0D6B-4278-A47D-026ADF6AEF5F}"/>
              </a:ext>
            </a:extLst>
          </p:cNvPr>
          <p:cNvSpPr/>
          <p:nvPr/>
        </p:nvSpPr>
        <p:spPr>
          <a:xfrm>
            <a:off x="4024313" y="1978025"/>
            <a:ext cx="2808287" cy="1187450"/>
          </a:xfrm>
          <a:prstGeom prst="rect">
            <a:avLst/>
          </a:prstGeom>
          <a:pattFill prst="pct5">
            <a:fgClr>
              <a:srgbClr val="3333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A8A07FE1-9294-41A0-A73E-1F735160A0A2}"/>
              </a:ext>
            </a:extLst>
          </p:cNvPr>
          <p:cNvCxnSpPr>
            <a:endCxn id="18" idx="0"/>
          </p:cNvCxnSpPr>
          <p:nvPr/>
        </p:nvCxnSpPr>
        <p:spPr>
          <a:xfrm>
            <a:off x="2008188" y="1217613"/>
            <a:ext cx="719137" cy="1296987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D1A70724-B052-48DD-AE65-B8B6FEFA3BA0}"/>
              </a:ext>
            </a:extLst>
          </p:cNvPr>
          <p:cNvCxnSpPr>
            <a:stCxn id="18" idx="0"/>
          </p:cNvCxnSpPr>
          <p:nvPr/>
        </p:nvCxnSpPr>
        <p:spPr>
          <a:xfrm flipV="1">
            <a:off x="2727325" y="1146175"/>
            <a:ext cx="720725" cy="1368425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FE89A102-6AFB-4C21-B386-6C97F42AF13F}"/>
              </a:ext>
            </a:extLst>
          </p:cNvPr>
          <p:cNvCxnSpPr>
            <a:endCxn id="19" idx="0"/>
          </p:cNvCxnSpPr>
          <p:nvPr/>
        </p:nvCxnSpPr>
        <p:spPr>
          <a:xfrm>
            <a:off x="4959350" y="1073150"/>
            <a:ext cx="468313" cy="904875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BEA2826A-374F-4C7E-990D-D90DE2E37577}"/>
              </a:ext>
            </a:extLst>
          </p:cNvPr>
          <p:cNvCxnSpPr>
            <a:stCxn id="19" idx="0"/>
          </p:cNvCxnSpPr>
          <p:nvPr/>
        </p:nvCxnSpPr>
        <p:spPr>
          <a:xfrm flipV="1">
            <a:off x="5427663" y="1073150"/>
            <a:ext cx="539750" cy="904875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B5EC0ACE-2C01-4683-9150-3E2C5AD34FFA}"/>
              </a:ext>
            </a:extLst>
          </p:cNvPr>
          <p:cNvCxnSpPr/>
          <p:nvPr/>
        </p:nvCxnSpPr>
        <p:spPr>
          <a:xfrm flipH="1">
            <a:off x="3375025" y="1978025"/>
            <a:ext cx="6492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BAE952A1-296E-4967-AF6F-0BE9140931D4}"/>
              </a:ext>
            </a:extLst>
          </p:cNvPr>
          <p:cNvCxnSpPr/>
          <p:nvPr/>
        </p:nvCxnSpPr>
        <p:spPr>
          <a:xfrm>
            <a:off x="3663950" y="1978025"/>
            <a:ext cx="0" cy="5365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2" name="TextBox 33">
            <a:extLst>
              <a:ext uri="{FF2B5EF4-FFF2-40B4-BE49-F238E27FC236}">
                <a16:creationId xmlns:a16="http://schemas.microsoft.com/office/drawing/2014/main" xmlns="" id="{6E12142D-9A47-47FD-BED7-176E0DA82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2062163"/>
            <a:ext cx="35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800"/>
              <a:t>Δ</a:t>
            </a:r>
            <a:endParaRPr lang="ru-RU" altLang="ru-RU" sz="1800"/>
          </a:p>
        </p:txBody>
      </p:sp>
      <p:sp>
        <p:nvSpPr>
          <p:cNvPr id="79883" name="TextBox 34">
            <a:extLst>
              <a:ext uri="{FF2B5EF4-FFF2-40B4-BE49-F238E27FC236}">
                <a16:creationId xmlns:a16="http://schemas.microsoft.com/office/drawing/2014/main" xmlns="" id="{814975EE-93C9-410A-895E-5DEAF845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188" y="820738"/>
            <a:ext cx="49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/>
              <a:t>E</a:t>
            </a:r>
            <a:endParaRPr lang="ru-RU" altLang="ru-RU" sz="3600"/>
          </a:p>
        </p:txBody>
      </p:sp>
      <p:sp>
        <p:nvSpPr>
          <p:cNvPr id="79884" name="TextBox 35">
            <a:extLst>
              <a:ext uri="{FF2B5EF4-FFF2-40B4-BE49-F238E27FC236}">
                <a16:creationId xmlns:a16="http://schemas.microsoft.com/office/drawing/2014/main" xmlns="" id="{245C5FEA-C206-46EC-A9F1-A41974EC6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50" y="820738"/>
            <a:ext cx="493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/>
              <a:t>E</a:t>
            </a:r>
            <a:endParaRPr lang="ru-RU" altLang="ru-RU" sz="3600"/>
          </a:p>
        </p:txBody>
      </p:sp>
      <p:sp>
        <p:nvSpPr>
          <p:cNvPr id="79885" name="TextBox 36">
            <a:extLst>
              <a:ext uri="{FF2B5EF4-FFF2-40B4-BE49-F238E27FC236}">
                <a16:creationId xmlns:a16="http://schemas.microsoft.com/office/drawing/2014/main" xmlns="" id="{15EA8719-1C08-4B73-A2E9-A4E51B369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850" y="820738"/>
            <a:ext cx="663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/>
              <a:t>E</a:t>
            </a:r>
            <a:r>
              <a:rPr lang="en-US" altLang="ru-RU" sz="3600" baseline="-25000"/>
              <a:t>1</a:t>
            </a:r>
            <a:endParaRPr lang="ru-RU" altLang="ru-RU" sz="3600" baseline="-25000"/>
          </a:p>
        </p:txBody>
      </p:sp>
      <p:sp>
        <p:nvSpPr>
          <p:cNvPr id="79886" name="TextBox 37">
            <a:extLst>
              <a:ext uri="{FF2B5EF4-FFF2-40B4-BE49-F238E27FC236}">
                <a16:creationId xmlns:a16="http://schemas.microsoft.com/office/drawing/2014/main" xmlns="" id="{C99B7BD3-06D7-4F33-9FF9-6077F12F3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820738"/>
            <a:ext cx="6651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/>
              <a:t>E</a:t>
            </a:r>
            <a:r>
              <a:rPr lang="en-US" altLang="ru-RU" sz="3600" baseline="-25000"/>
              <a:t>2</a:t>
            </a:r>
            <a:endParaRPr lang="ru-RU" altLang="ru-RU" sz="3600" baseline="-25000"/>
          </a:p>
        </p:txBody>
      </p:sp>
      <p:graphicFrame>
        <p:nvGraphicFramePr>
          <p:cNvPr id="79887" name="Объект 38">
            <a:extLst>
              <a:ext uri="{FF2B5EF4-FFF2-40B4-BE49-F238E27FC236}">
                <a16:creationId xmlns:a16="http://schemas.microsoft.com/office/drawing/2014/main" xmlns="" id="{6B2D5A81-E54C-4E32-9BFA-485EFC97CB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88" y="820738"/>
          <a:ext cx="18748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6" name="Equation" r:id="rId3" imgW="723586" imgH="241195" progId="Equation.DSMT4">
                  <p:embed/>
                </p:oleObj>
              </mc:Choice>
              <mc:Fallback>
                <p:oleObj name="Equation" r:id="rId3" imgW="723586" imgH="241195" progId="Equation.DSMT4">
                  <p:embed/>
                  <p:pic>
                    <p:nvPicPr>
                      <p:cNvPr id="0" name="Объект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820738"/>
                        <a:ext cx="1874837" cy="625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8" name="Объект 40">
            <a:extLst>
              <a:ext uri="{FF2B5EF4-FFF2-40B4-BE49-F238E27FC236}">
                <a16:creationId xmlns:a16="http://schemas.microsoft.com/office/drawing/2014/main" xmlns="" id="{928E7FDB-D9AB-45D3-A1B3-94ADEA0A7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" y="4149725"/>
          <a:ext cx="31686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7" name="Equation" r:id="rId5" imgW="1117115" imgH="253890" progId="Equation.DSMT4">
                  <p:embed/>
                </p:oleObj>
              </mc:Choice>
              <mc:Fallback>
                <p:oleObj name="Equation" r:id="rId5" imgW="1117115" imgH="253890" progId="Equation.DSMT4">
                  <p:embed/>
                  <p:pic>
                    <p:nvPicPr>
                      <p:cNvPr id="0" name="Объект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4149725"/>
                        <a:ext cx="3168650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9" name="Объект 41">
            <a:extLst>
              <a:ext uri="{FF2B5EF4-FFF2-40B4-BE49-F238E27FC236}">
                <a16:creationId xmlns:a16="http://schemas.microsoft.com/office/drawing/2014/main" xmlns="" id="{AD06E87E-9E79-4CF0-8C7D-1417759B76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67113" y="4149725"/>
          <a:ext cx="32781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8" name="Equation" r:id="rId7" imgW="1155700" imgH="254000" progId="Equation.DSMT4">
                  <p:embed/>
                </p:oleObj>
              </mc:Choice>
              <mc:Fallback>
                <p:oleObj name="Equation" r:id="rId7" imgW="1155700" imgH="254000" progId="Equation.DSMT4">
                  <p:embed/>
                  <p:pic>
                    <p:nvPicPr>
                      <p:cNvPr id="0" name="Объект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4149725"/>
                        <a:ext cx="3278187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0" name="TextBox 42">
            <a:extLst>
              <a:ext uri="{FF2B5EF4-FFF2-40B4-BE49-F238E27FC236}">
                <a16:creationId xmlns:a16="http://schemas.microsoft.com/office/drawing/2014/main" xmlns="" id="{DE286BDD-220A-4D4F-A9B4-1A1C464D8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2503488"/>
            <a:ext cx="690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i="1"/>
              <a:t>R</a:t>
            </a:r>
            <a:r>
              <a:rPr lang="en-US" altLang="ru-RU" sz="3600" i="1" baseline="-25000"/>
              <a:t>1</a:t>
            </a:r>
            <a:endParaRPr lang="ru-RU" altLang="ru-RU" sz="3600" i="1" baseline="-25000"/>
          </a:p>
        </p:txBody>
      </p:sp>
      <p:sp>
        <p:nvSpPr>
          <p:cNvPr id="79891" name="TextBox 43">
            <a:extLst>
              <a:ext uri="{FF2B5EF4-FFF2-40B4-BE49-F238E27FC236}">
                <a16:creationId xmlns:a16="http://schemas.microsoft.com/office/drawing/2014/main" xmlns="" id="{C9D03F1C-CB58-4244-89AF-9CB1ACBCF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8" y="2255838"/>
            <a:ext cx="690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i="1"/>
              <a:t>R</a:t>
            </a:r>
            <a:r>
              <a:rPr lang="en-US" altLang="ru-RU" sz="3600" i="1" baseline="-25000"/>
              <a:t>2</a:t>
            </a:r>
            <a:endParaRPr lang="ru-RU" altLang="ru-RU" sz="3600" i="1" baseline="-25000"/>
          </a:p>
        </p:txBody>
      </p:sp>
      <p:graphicFrame>
        <p:nvGraphicFramePr>
          <p:cNvPr id="79892" name="Объект 45">
            <a:extLst>
              <a:ext uri="{FF2B5EF4-FFF2-40B4-BE49-F238E27FC236}">
                <a16:creationId xmlns:a16="http://schemas.microsoft.com/office/drawing/2014/main" xmlns="" id="{A19E7926-4F76-43A6-AAD8-D718D672FD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8438" y="5086350"/>
          <a:ext cx="2030412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9" name="Equation" r:id="rId9" imgW="787400" imgH="279400" progId="Equation.DSMT4">
                  <p:embed/>
                </p:oleObj>
              </mc:Choice>
              <mc:Fallback>
                <p:oleObj name="Equation" r:id="rId9" imgW="787400" imgH="279400" progId="Equation.DSMT4">
                  <p:embed/>
                  <p:pic>
                    <p:nvPicPr>
                      <p:cNvPr id="0" name="Объект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438" y="5086350"/>
                        <a:ext cx="2030412" cy="719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93" name="Объект 46">
            <a:extLst>
              <a:ext uri="{FF2B5EF4-FFF2-40B4-BE49-F238E27FC236}">
                <a16:creationId xmlns:a16="http://schemas.microsoft.com/office/drawing/2014/main" xmlns="" id="{4E7A14D2-F5EA-4D6B-894E-CAA2D5F025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46625" y="5084763"/>
          <a:ext cx="20939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0" name="Equation" r:id="rId11" imgW="812447" imgH="279279" progId="Equation.DSMT4">
                  <p:embed/>
                </p:oleObj>
              </mc:Choice>
              <mc:Fallback>
                <p:oleObj name="Equation" r:id="rId11" imgW="812447" imgH="279279" progId="Equation.DSMT4">
                  <p:embed/>
                  <p:pic>
                    <p:nvPicPr>
                      <p:cNvPr id="0" name="Объект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25" y="5084763"/>
                        <a:ext cx="2093913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4" name="TextBox 47">
            <a:extLst>
              <a:ext uri="{FF2B5EF4-FFF2-40B4-BE49-F238E27FC236}">
                <a16:creationId xmlns:a16="http://schemas.microsoft.com/office/drawing/2014/main" xmlns="" id="{8295A13E-1A4A-407F-8C8F-AC83F6C7A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12700"/>
            <a:ext cx="91709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</a:rPr>
              <a:t>Амплитудный контраст</a:t>
            </a:r>
          </a:p>
        </p:txBody>
      </p:sp>
      <p:graphicFrame>
        <p:nvGraphicFramePr>
          <p:cNvPr id="79895" name="Объект 48">
            <a:extLst>
              <a:ext uri="{FF2B5EF4-FFF2-40B4-BE49-F238E27FC236}">
                <a16:creationId xmlns:a16="http://schemas.microsoft.com/office/drawing/2014/main" xmlns="" id="{91FE5E10-5849-493A-AE2B-FAD544045B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69125" y="4149725"/>
          <a:ext cx="17875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1" name="Equation" r:id="rId13" imgW="977476" imgH="393529" progId="Equation.DSMT4">
                  <p:embed/>
                </p:oleObj>
              </mc:Choice>
              <mc:Fallback>
                <p:oleObj name="Equation" r:id="rId13" imgW="977476" imgH="393529" progId="Equation.DSMT4">
                  <p:embed/>
                  <p:pic>
                    <p:nvPicPr>
                      <p:cNvPr id="0" name="Объект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25" y="4149725"/>
                        <a:ext cx="1787525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6" name="TextBox 58">
            <a:extLst>
              <a:ext uri="{FF2B5EF4-FFF2-40B4-BE49-F238E27FC236}">
                <a16:creationId xmlns:a16="http://schemas.microsoft.com/office/drawing/2014/main" xmlns="" id="{1D17F24C-A950-46A3-9102-68C382B05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6148388"/>
            <a:ext cx="825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/>
              <a:t>R(x,y)</a:t>
            </a:r>
            <a:endParaRPr lang="ru-RU" altLang="ru-RU" sz="1800" i="1"/>
          </a:p>
        </p:txBody>
      </p:sp>
      <p:graphicFrame>
        <p:nvGraphicFramePr>
          <p:cNvPr id="79897" name="Объект 59">
            <a:extLst>
              <a:ext uri="{FF2B5EF4-FFF2-40B4-BE49-F238E27FC236}">
                <a16:creationId xmlns:a16="http://schemas.microsoft.com/office/drawing/2014/main" xmlns="" id="{0AC19B8A-D2E4-4F02-9352-1F62E409FA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7688" y="5970588"/>
          <a:ext cx="38512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2" name="Equation" r:id="rId15" imgW="1422400" imgH="304800" progId="Equation.DSMT4">
                  <p:embed/>
                </p:oleObj>
              </mc:Choice>
              <mc:Fallback>
                <p:oleObj name="Equation" r:id="rId15" imgW="1422400" imgH="304800" progId="Equation.DSMT4">
                  <p:embed/>
                  <p:pic>
                    <p:nvPicPr>
                      <p:cNvPr id="0" name="Объект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688" y="5970588"/>
                        <a:ext cx="3851275" cy="82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C31497-73F4-497F-BA5B-35D2AC0A8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3400425"/>
            <a:ext cx="914082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i="1">
                <a:solidFill>
                  <a:srgbClr val="3333FF"/>
                </a:solidFill>
              </a:rPr>
              <a:t>R</a:t>
            </a:r>
            <a:r>
              <a:rPr lang="en-US" altLang="ru-RU" i="1" baseline="-25000">
                <a:solidFill>
                  <a:srgbClr val="3333FF"/>
                </a:solidFill>
              </a:rPr>
              <a:t>1</a:t>
            </a:r>
            <a:r>
              <a:rPr lang="en-US" altLang="ru-RU" i="1">
                <a:solidFill>
                  <a:srgbClr val="3333FF"/>
                </a:solidFill>
              </a:rPr>
              <a:t>, R</a:t>
            </a:r>
            <a:r>
              <a:rPr lang="en-US" altLang="ru-RU" i="1" baseline="-25000">
                <a:solidFill>
                  <a:srgbClr val="3333FF"/>
                </a:solidFill>
              </a:rPr>
              <a:t>2</a:t>
            </a:r>
            <a:r>
              <a:rPr lang="en-US" altLang="ru-RU" i="1">
                <a:solidFill>
                  <a:srgbClr val="3333FF"/>
                </a:solidFill>
              </a:rPr>
              <a:t> </a:t>
            </a:r>
            <a:r>
              <a:rPr lang="en-US" altLang="ru-RU">
                <a:solidFill>
                  <a:srgbClr val="3333FF"/>
                </a:solidFill>
              </a:rPr>
              <a:t>– </a:t>
            </a:r>
            <a:r>
              <a:rPr lang="ru-RU" altLang="ru-RU">
                <a:solidFill>
                  <a:srgbClr val="3333FF"/>
                </a:solidFill>
              </a:rPr>
              <a:t>коэффициент отражения объекта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79882" grpId="0"/>
      <p:bldP spid="79883" grpId="0"/>
      <p:bldP spid="79884" grpId="0"/>
      <p:bldP spid="79885" grpId="0"/>
      <p:bldP spid="79886" grpId="0"/>
      <p:bldP spid="79890" grpId="0"/>
      <p:bldP spid="79891" grpId="0"/>
      <p:bldP spid="79894" grpId="0" animBg="1"/>
      <p:bldP spid="79896" grpId="0" animBg="1"/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995516E-7B6E-462F-943B-1ED429EF36BE}"/>
              </a:ext>
            </a:extLst>
          </p:cNvPr>
          <p:cNvSpPr/>
          <p:nvPr/>
        </p:nvSpPr>
        <p:spPr>
          <a:xfrm>
            <a:off x="2471738" y="896938"/>
            <a:ext cx="2016125" cy="647700"/>
          </a:xfrm>
          <a:prstGeom prst="rect">
            <a:avLst/>
          </a:prstGeom>
          <a:pattFill prst="pct5">
            <a:fgClr>
              <a:srgbClr val="3333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09CA51A-7192-4725-84B8-DED2B593A404}"/>
              </a:ext>
            </a:extLst>
          </p:cNvPr>
          <p:cNvSpPr/>
          <p:nvPr/>
        </p:nvSpPr>
        <p:spPr>
          <a:xfrm>
            <a:off x="4487863" y="896938"/>
            <a:ext cx="2016125" cy="647700"/>
          </a:xfrm>
          <a:prstGeom prst="rect">
            <a:avLst/>
          </a:prstGeom>
          <a:pattFill prst="pct20">
            <a:fgClr>
              <a:srgbClr val="3333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39F59C28-B844-4A28-8571-E6C3D2FD14C3}"/>
              </a:ext>
            </a:extLst>
          </p:cNvPr>
          <p:cNvCxnSpPr>
            <a:endCxn id="2" idx="0"/>
          </p:cNvCxnSpPr>
          <p:nvPr/>
        </p:nvCxnSpPr>
        <p:spPr>
          <a:xfrm>
            <a:off x="3479800" y="176213"/>
            <a:ext cx="0" cy="720725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E9308852-E521-4407-B18F-98B5B0F80284}"/>
              </a:ext>
            </a:extLst>
          </p:cNvPr>
          <p:cNvCxnSpPr/>
          <p:nvPr/>
        </p:nvCxnSpPr>
        <p:spPr>
          <a:xfrm>
            <a:off x="5495925" y="176213"/>
            <a:ext cx="0" cy="720725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A61242EF-D818-480C-9E1B-8BFAF005E90E}"/>
              </a:ext>
            </a:extLst>
          </p:cNvPr>
          <p:cNvCxnSpPr/>
          <p:nvPr/>
        </p:nvCxnSpPr>
        <p:spPr>
          <a:xfrm>
            <a:off x="3476625" y="1544638"/>
            <a:ext cx="0" cy="720725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22B326BE-2E83-43D9-8A20-AD913EFDB4FE}"/>
              </a:ext>
            </a:extLst>
          </p:cNvPr>
          <p:cNvCxnSpPr/>
          <p:nvPr/>
        </p:nvCxnSpPr>
        <p:spPr>
          <a:xfrm>
            <a:off x="5495925" y="1544638"/>
            <a:ext cx="0" cy="720725"/>
          </a:xfrm>
          <a:prstGeom prst="straightConnector1">
            <a:avLst/>
          </a:prstGeom>
          <a:ln w="190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2DBB6730-E7CB-4EA8-9141-6FD0F6BC9803}"/>
              </a:ext>
            </a:extLst>
          </p:cNvPr>
          <p:cNvCxnSpPr/>
          <p:nvPr/>
        </p:nvCxnSpPr>
        <p:spPr>
          <a:xfrm>
            <a:off x="6503988" y="896938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E538C5F0-5C8A-4288-9A86-026D939CC739}"/>
              </a:ext>
            </a:extLst>
          </p:cNvPr>
          <p:cNvCxnSpPr/>
          <p:nvPr/>
        </p:nvCxnSpPr>
        <p:spPr>
          <a:xfrm>
            <a:off x="6503988" y="1544638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668284DB-9C6F-4450-839E-F47BB76743F7}"/>
              </a:ext>
            </a:extLst>
          </p:cNvPr>
          <p:cNvCxnSpPr/>
          <p:nvPr/>
        </p:nvCxnSpPr>
        <p:spPr>
          <a:xfrm>
            <a:off x="6864350" y="896938"/>
            <a:ext cx="0" cy="6477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9" name="TextBox 16">
            <a:extLst>
              <a:ext uri="{FF2B5EF4-FFF2-40B4-BE49-F238E27FC236}">
                <a16:creationId xmlns:a16="http://schemas.microsoft.com/office/drawing/2014/main" xmlns="" id="{7C9D1490-8B43-4870-B145-7E956DFE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738" y="928688"/>
            <a:ext cx="587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n</a:t>
            </a:r>
            <a:r>
              <a:rPr lang="en-US" altLang="ru-RU" baseline="-25000"/>
              <a:t>1</a:t>
            </a:r>
            <a:endParaRPr lang="ru-RU" altLang="ru-RU" baseline="-25000"/>
          </a:p>
        </p:txBody>
      </p:sp>
      <p:sp>
        <p:nvSpPr>
          <p:cNvPr id="83980" name="TextBox 17">
            <a:extLst>
              <a:ext uri="{FF2B5EF4-FFF2-40B4-BE49-F238E27FC236}">
                <a16:creationId xmlns:a16="http://schemas.microsoft.com/office/drawing/2014/main" xmlns="" id="{BAEE95E4-986D-4EEC-B93C-28F5DCAF1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928688"/>
            <a:ext cx="574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µ</a:t>
            </a:r>
            <a:r>
              <a:rPr lang="en-US" altLang="ru-RU" baseline="-25000"/>
              <a:t>1</a:t>
            </a:r>
            <a:endParaRPr lang="ru-RU" altLang="ru-RU" baseline="-25000"/>
          </a:p>
        </p:txBody>
      </p:sp>
      <p:sp>
        <p:nvSpPr>
          <p:cNvPr id="83981" name="TextBox 18">
            <a:extLst>
              <a:ext uri="{FF2B5EF4-FFF2-40B4-BE49-F238E27FC236}">
                <a16:creationId xmlns:a16="http://schemas.microsoft.com/office/drawing/2014/main" xmlns="" id="{41EB8B00-56FD-4498-AD4D-78218CA1C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928688"/>
            <a:ext cx="587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n</a:t>
            </a:r>
            <a:r>
              <a:rPr lang="en-US" altLang="ru-RU" baseline="-25000"/>
              <a:t>2</a:t>
            </a:r>
            <a:endParaRPr lang="ru-RU" altLang="ru-RU" baseline="-25000"/>
          </a:p>
        </p:txBody>
      </p:sp>
      <p:sp>
        <p:nvSpPr>
          <p:cNvPr id="83982" name="TextBox 19">
            <a:extLst>
              <a:ext uri="{FF2B5EF4-FFF2-40B4-BE49-F238E27FC236}">
                <a16:creationId xmlns:a16="http://schemas.microsoft.com/office/drawing/2014/main" xmlns="" id="{F81E9E78-914A-40FF-87EE-BAC3A8729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0" y="928688"/>
            <a:ext cx="573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µ</a:t>
            </a:r>
            <a:r>
              <a:rPr lang="en-US" altLang="ru-RU" baseline="-25000"/>
              <a:t>2</a:t>
            </a:r>
            <a:endParaRPr lang="ru-RU" altLang="ru-RU" baseline="-25000"/>
          </a:p>
        </p:txBody>
      </p:sp>
      <p:sp>
        <p:nvSpPr>
          <p:cNvPr id="83983" name="TextBox 20">
            <a:extLst>
              <a:ext uri="{FF2B5EF4-FFF2-40B4-BE49-F238E27FC236}">
                <a16:creationId xmlns:a16="http://schemas.microsoft.com/office/drawing/2014/main" xmlns="" id="{92A9D32C-1975-4D0B-AEB7-15C2AAEA8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1035050"/>
            <a:ext cx="32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d</a:t>
            </a:r>
            <a:endParaRPr lang="ru-RU" altLang="ru-RU" sz="1800"/>
          </a:p>
        </p:txBody>
      </p:sp>
      <p:graphicFrame>
        <p:nvGraphicFramePr>
          <p:cNvPr id="83984" name="Объект 21">
            <a:extLst>
              <a:ext uri="{FF2B5EF4-FFF2-40B4-BE49-F238E27FC236}">
                <a16:creationId xmlns:a16="http://schemas.microsoft.com/office/drawing/2014/main" xmlns="" id="{1AD9F83C-AAF0-4E8D-BD12-2881E1BD99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3325" y="176213"/>
          <a:ext cx="15128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8" name="Equation" r:id="rId3" imgW="723586" imgH="241195" progId="Equation.DSMT4">
                  <p:embed/>
                </p:oleObj>
              </mc:Choice>
              <mc:Fallback>
                <p:oleObj name="Equation" r:id="rId3" imgW="723586" imgH="241195" progId="Equation.DSMT4">
                  <p:embed/>
                  <p:pic>
                    <p:nvPicPr>
                      <p:cNvPr id="0" name="Объект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5" y="176213"/>
                        <a:ext cx="1512888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5" name="Объект 22">
            <a:extLst>
              <a:ext uri="{FF2B5EF4-FFF2-40B4-BE49-F238E27FC236}">
                <a16:creationId xmlns:a16="http://schemas.microsoft.com/office/drawing/2014/main" xmlns="" id="{38556D25-B722-4275-8B68-F48F4B643A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8575" y="1700213"/>
          <a:ext cx="33845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9" name="Equation" r:id="rId5" imgW="1193800" imgH="254000" progId="Equation.DSMT4">
                  <p:embed/>
                </p:oleObj>
              </mc:Choice>
              <mc:Fallback>
                <p:oleObj name="Equation" r:id="rId5" imgW="1193800" imgH="254000" progId="Equation.DSMT4">
                  <p:embed/>
                  <p:pic>
                    <p:nvPicPr>
                      <p:cNvPr id="0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575" y="1700213"/>
                        <a:ext cx="3384550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6" name="Объект 23">
            <a:extLst>
              <a:ext uri="{FF2B5EF4-FFF2-40B4-BE49-F238E27FC236}">
                <a16:creationId xmlns:a16="http://schemas.microsoft.com/office/drawing/2014/main" xmlns="" id="{ADA5806B-3345-4A33-B017-22C5B300F8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1773238"/>
          <a:ext cx="34925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0" name="Equation" r:id="rId7" imgW="1231366" imgH="253890" progId="Equation.DSMT4">
                  <p:embed/>
                </p:oleObj>
              </mc:Choice>
              <mc:Fallback>
                <p:oleObj name="Equation" r:id="rId7" imgW="1231366" imgH="253890" progId="Equation.DSMT4">
                  <p:embed/>
                  <p:pic>
                    <p:nvPicPr>
                      <p:cNvPr id="0" name="Объект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773238"/>
                        <a:ext cx="3492500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7" name="Объект 24">
            <a:extLst>
              <a:ext uri="{FF2B5EF4-FFF2-40B4-BE49-F238E27FC236}">
                <a16:creationId xmlns:a16="http://schemas.microsoft.com/office/drawing/2014/main" xmlns="" id="{307DFB9E-AD70-40F0-AB46-734A4A3D16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1000" y="2565400"/>
          <a:ext cx="2225675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1" name="Equation" r:id="rId9" imgW="863225" imgH="317362" progId="Equation.DSMT4">
                  <p:embed/>
                </p:oleObj>
              </mc:Choice>
              <mc:Fallback>
                <p:oleObj name="Equation" r:id="rId9" imgW="863225" imgH="317362" progId="Equation.DSMT4">
                  <p:embed/>
                  <p:pic>
                    <p:nvPicPr>
                      <p:cNvPr id="0" name="Объект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0" y="2565400"/>
                        <a:ext cx="2225675" cy="817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8" name="Объект 25">
            <a:extLst>
              <a:ext uri="{FF2B5EF4-FFF2-40B4-BE49-F238E27FC236}">
                <a16:creationId xmlns:a16="http://schemas.microsoft.com/office/drawing/2014/main" xmlns="" id="{CBC01DE5-54FB-48A7-AC1B-4E66F8765A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2063" y="2565400"/>
          <a:ext cx="2290762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2" name="Equation" r:id="rId11" imgW="888614" imgH="317362" progId="Equation.DSMT4">
                  <p:embed/>
                </p:oleObj>
              </mc:Choice>
              <mc:Fallback>
                <p:oleObj name="Equation" r:id="rId11" imgW="888614" imgH="317362" progId="Equation.DSMT4">
                  <p:embed/>
                  <p:pic>
                    <p:nvPicPr>
                      <p:cNvPr id="0" name="Объект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2565400"/>
                        <a:ext cx="2290762" cy="817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9" name="TextBox 26">
            <a:extLst>
              <a:ext uri="{FF2B5EF4-FFF2-40B4-BE49-F238E27FC236}">
                <a16:creationId xmlns:a16="http://schemas.microsoft.com/office/drawing/2014/main" xmlns="" id="{8D69EA15-5173-4278-A571-503D18AF1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7063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/>
              <a:t>n</a:t>
            </a:r>
            <a:r>
              <a:rPr lang="en-US" altLang="ru-RU" sz="2000" baseline="-25000"/>
              <a:t>1</a:t>
            </a:r>
            <a:r>
              <a:rPr lang="en-US" altLang="ru-RU" sz="2000"/>
              <a:t>, n</a:t>
            </a:r>
            <a:r>
              <a:rPr lang="en-US" altLang="ru-RU" sz="2000" baseline="-25000"/>
              <a:t>2</a:t>
            </a:r>
            <a:r>
              <a:rPr lang="en-US" altLang="ru-RU" sz="2000"/>
              <a:t> – </a:t>
            </a:r>
            <a:r>
              <a:rPr lang="ru-RU" altLang="ru-RU" sz="2000"/>
              <a:t>коэффициенты преломления сред;</a:t>
            </a:r>
            <a:r>
              <a:rPr lang="en-US" altLang="ru-RU" sz="2000"/>
              <a:t> </a:t>
            </a:r>
            <a:r>
              <a:rPr lang="ru-RU" altLang="ru-RU" sz="2000"/>
              <a:t>µ</a:t>
            </a:r>
            <a:r>
              <a:rPr lang="ru-RU" altLang="ru-RU" sz="2000" baseline="-25000"/>
              <a:t>1</a:t>
            </a:r>
            <a:r>
              <a:rPr lang="en-US" altLang="ru-RU" sz="2000"/>
              <a:t>, µ</a:t>
            </a:r>
            <a:r>
              <a:rPr lang="en-US" altLang="ru-RU" sz="2000" baseline="-25000"/>
              <a:t>2</a:t>
            </a:r>
            <a:r>
              <a:rPr lang="en-US" altLang="ru-RU" sz="2000"/>
              <a:t> – </a:t>
            </a:r>
            <a:r>
              <a:rPr lang="ru-RU" altLang="ru-RU" sz="2000"/>
              <a:t>коэффициенты поглощения сред; </a:t>
            </a:r>
            <a:r>
              <a:rPr lang="en-US" altLang="ru-RU" sz="2000"/>
              <a:t>d</a:t>
            </a:r>
            <a:r>
              <a:rPr lang="ru-RU" altLang="ru-RU" sz="2000"/>
              <a:t> – толщина объекта; </a:t>
            </a:r>
            <a:r>
              <a:rPr lang="en-US" altLang="ru-RU" sz="2000"/>
              <a:t>nd – </a:t>
            </a:r>
            <a:r>
              <a:rPr lang="ru-RU" altLang="ru-RU" sz="2000"/>
              <a:t>оптическая длина пути</a:t>
            </a:r>
          </a:p>
        </p:txBody>
      </p:sp>
      <p:graphicFrame>
        <p:nvGraphicFramePr>
          <p:cNvPr id="83990" name="Объект 27">
            <a:extLst>
              <a:ext uri="{FF2B5EF4-FFF2-40B4-BE49-F238E27FC236}">
                <a16:creationId xmlns:a16="http://schemas.microsoft.com/office/drawing/2014/main" xmlns="" id="{50F51324-2214-4B94-96C3-7BFAD97B46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5888" y="3500438"/>
          <a:ext cx="383222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3" name="Equation" r:id="rId13" imgW="1905000" imgH="393700" progId="Equation.DSMT4">
                  <p:embed/>
                </p:oleObj>
              </mc:Choice>
              <mc:Fallback>
                <p:oleObj name="Equation" r:id="rId13" imgW="1905000" imgH="393700" progId="Equation.DSMT4">
                  <p:embed/>
                  <p:pic>
                    <p:nvPicPr>
                      <p:cNvPr id="0" name="Объект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3500438"/>
                        <a:ext cx="3832225" cy="792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91" name="TextBox 28">
            <a:extLst>
              <a:ext uri="{FF2B5EF4-FFF2-40B4-BE49-F238E27FC236}">
                <a16:creationId xmlns:a16="http://schemas.microsoft.com/office/drawing/2014/main" xmlns="" id="{A5104851-94EB-49A2-88D1-4FC9C6F2F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702300"/>
            <a:ext cx="7921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/>
              <a:t>µ</a:t>
            </a:r>
            <a:r>
              <a:rPr lang="en-US" altLang="ru-RU" sz="1800" i="1"/>
              <a:t>(x,y)</a:t>
            </a:r>
            <a:endParaRPr lang="ru-RU" altLang="ru-RU" sz="1800" i="1"/>
          </a:p>
        </p:txBody>
      </p:sp>
      <p:graphicFrame>
        <p:nvGraphicFramePr>
          <p:cNvPr id="83992" name="Объект 29">
            <a:extLst>
              <a:ext uri="{FF2B5EF4-FFF2-40B4-BE49-F238E27FC236}">
                <a16:creationId xmlns:a16="http://schemas.microsoft.com/office/drawing/2014/main" xmlns="" id="{6EE3C6DA-3BBE-4E15-9D8B-ADF3F4A19F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6375" y="5516563"/>
          <a:ext cx="3638550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4" name="Equation" r:id="rId15" imgW="1371600" imgH="342900" progId="Equation.DSMT4">
                  <p:embed/>
                </p:oleObj>
              </mc:Choice>
              <mc:Fallback>
                <p:oleObj name="Equation" r:id="rId15" imgW="1371600" imgH="342900" progId="Equation.DSMT4">
                  <p:embed/>
                  <p:pic>
                    <p:nvPicPr>
                      <p:cNvPr id="0" name="Объект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5" y="5516563"/>
                        <a:ext cx="3638550" cy="909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3979" grpId="0"/>
      <p:bldP spid="83980" grpId="0"/>
      <p:bldP spid="83981" grpId="0"/>
      <p:bldP spid="83982" grpId="0"/>
      <p:bldP spid="83983" grpId="0"/>
      <p:bldP spid="83989" grpId="0" animBg="1"/>
      <p:bldP spid="8399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1">
            <a:extLst>
              <a:ext uri="{FF2B5EF4-FFF2-40B4-BE49-F238E27FC236}">
                <a16:creationId xmlns:a16="http://schemas.microsoft.com/office/drawing/2014/main" xmlns="" id="{39549609-072D-4F6D-A3B5-8BD3B1D15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1125538"/>
            <a:ext cx="9161463" cy="378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>
                <a:solidFill>
                  <a:srgbClr val="0033CC"/>
                </a:solidFill>
              </a:rPr>
              <a:t>Фазу волны мы не видим из анализа интенсивности рассеянной волны!!!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3B9B06A-8047-4FD7-80D7-1C7CCDD25B85}"/>
              </a:ext>
            </a:extLst>
          </p:cNvPr>
          <p:cNvSpPr/>
          <p:nvPr/>
        </p:nvSpPr>
        <p:spPr>
          <a:xfrm>
            <a:off x="4932363" y="6021388"/>
            <a:ext cx="3708400" cy="6477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847A9E0-3FC5-4C76-AC33-05CB9FD99140}"/>
              </a:ext>
            </a:extLst>
          </p:cNvPr>
          <p:cNvSpPr/>
          <p:nvPr/>
        </p:nvSpPr>
        <p:spPr>
          <a:xfrm>
            <a:off x="4854575" y="5160963"/>
            <a:ext cx="3730625" cy="6477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10EC7AB-C89D-4721-AA2E-B71778735597}"/>
              </a:ext>
            </a:extLst>
          </p:cNvPr>
          <p:cNvSpPr/>
          <p:nvPr/>
        </p:nvSpPr>
        <p:spPr>
          <a:xfrm>
            <a:off x="1116013" y="2708275"/>
            <a:ext cx="6911975" cy="165735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300" name="Rectangle 36">
            <a:extLst>
              <a:ext uri="{FF2B5EF4-FFF2-40B4-BE49-F238E27FC236}">
                <a16:creationId xmlns:a16="http://schemas.microsoft.com/office/drawing/2014/main" xmlns="" id="{4B664611-6B8E-4A59-B477-4A307181B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562475"/>
            <a:ext cx="3311525" cy="360363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8070" name="Rectangle 6">
            <a:extLst>
              <a:ext uri="{FF2B5EF4-FFF2-40B4-BE49-F238E27FC236}">
                <a16:creationId xmlns:a16="http://schemas.microsoft.com/office/drawing/2014/main" xmlns="" id="{AAA6D976-2B28-4C8E-BEBE-C6B8B1E54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xmlns="" id="{0274AB1B-D537-442B-8967-0EBD465A6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8072" name="Rectangle 10">
            <a:extLst>
              <a:ext uri="{FF2B5EF4-FFF2-40B4-BE49-F238E27FC236}">
                <a16:creationId xmlns:a16="http://schemas.microsoft.com/office/drawing/2014/main" xmlns="" id="{E26E2C30-48C5-4BD2-B462-EEA3E896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" y="3616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8073" name="Rectangle 13">
            <a:extLst>
              <a:ext uri="{FF2B5EF4-FFF2-40B4-BE49-F238E27FC236}">
                <a16:creationId xmlns:a16="http://schemas.microsoft.com/office/drawing/2014/main" xmlns="" id="{09EAC7F9-BC59-4D7D-A021-F6CAEEFA8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43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80" name="Object 91">
            <a:extLst>
              <a:ext uri="{FF2B5EF4-FFF2-40B4-BE49-F238E27FC236}">
                <a16:creationId xmlns:a16="http://schemas.microsoft.com/office/drawing/2014/main" xmlns="" id="{4A5F49DD-F604-42D5-8DE7-3B60D95582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8088" y="4572000"/>
          <a:ext cx="1006475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7" name="Equation" r:id="rId4" imgW="380670" imgH="126890" progId="Equation.DSMT4">
                  <p:embed/>
                </p:oleObj>
              </mc:Choice>
              <mc:Fallback>
                <p:oleObj name="Equation" r:id="rId4" imgW="380670" imgH="126890" progId="Equation.DSMT4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8088" y="4572000"/>
                        <a:ext cx="1006475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5" name="Rectangle 18">
            <a:extLst>
              <a:ext uri="{FF2B5EF4-FFF2-40B4-BE49-F238E27FC236}">
                <a16:creationId xmlns:a16="http://schemas.microsoft.com/office/drawing/2014/main" xmlns="" id="{E53E3E9B-034E-4D12-8BEA-A4E8EFCF4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90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83" name="Object 92">
            <a:extLst>
              <a:ext uri="{FF2B5EF4-FFF2-40B4-BE49-F238E27FC236}">
                <a16:creationId xmlns:a16="http://schemas.microsoft.com/office/drawing/2014/main" xmlns="" id="{5CFDC1A8-AAE9-4C81-B37E-67C3BAA047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6013" y="4549775"/>
          <a:ext cx="86360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8" name="Equation" r:id="rId6" imgW="368300" imgH="139700" progId="Equation.DSMT4">
                  <p:embed/>
                </p:oleObj>
              </mc:Choice>
              <mc:Fallback>
                <p:oleObj name="Equation" r:id="rId6" imgW="368300" imgH="139700" progId="Equation.DSMT4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6013" y="4549775"/>
                        <a:ext cx="863600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7" name="Rectangle 21">
            <a:extLst>
              <a:ext uri="{FF2B5EF4-FFF2-40B4-BE49-F238E27FC236}">
                <a16:creationId xmlns:a16="http://schemas.microsoft.com/office/drawing/2014/main" xmlns="" id="{CB165125-5E8B-48E6-8E72-19220466D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0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8078" name="Rectangle 24">
            <a:extLst>
              <a:ext uri="{FF2B5EF4-FFF2-40B4-BE49-F238E27FC236}">
                <a16:creationId xmlns:a16="http://schemas.microsoft.com/office/drawing/2014/main" xmlns="" id="{A854DADA-3452-43FB-86A5-CFB814FFB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6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8079" name="Rectangle 26">
            <a:extLst>
              <a:ext uri="{FF2B5EF4-FFF2-40B4-BE49-F238E27FC236}">
                <a16:creationId xmlns:a16="http://schemas.microsoft.com/office/drawing/2014/main" xmlns="" id="{66093F79-B10F-436A-908B-077D9108A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92" name="AutoShape 28">
            <a:extLst>
              <a:ext uri="{FF2B5EF4-FFF2-40B4-BE49-F238E27FC236}">
                <a16:creationId xmlns:a16="http://schemas.microsoft.com/office/drawing/2014/main" xmlns="" id="{05E780FA-0218-48D4-B294-C91F53C8B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488" y="4706938"/>
            <a:ext cx="792162" cy="71437"/>
          </a:xfrm>
          <a:prstGeom prst="rightArrow">
            <a:avLst>
              <a:gd name="adj1" fmla="val 50000"/>
              <a:gd name="adj2" fmla="val 2772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xmlns="" id="{A231DE43-D4FA-4CC8-8728-E276DE6A3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0"/>
            <a:ext cx="7956550" cy="1281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Arial" panose="020B0604020202020204" pitchFamily="34" charset="0"/>
              </a:rPr>
              <a:t>Впервые идея детектирования фазового контраста была предложена в 1934 году Ф.Цернике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Arial" panose="020B0604020202020204" pitchFamily="34" charset="0"/>
              </a:rPr>
              <a:t>(Ф.ЦЕРНИКЕ 1888 –1966)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 по физике, 1953 г.</a:t>
            </a:r>
            <a:r>
              <a:rPr lang="ru-RU" altLang="ru-RU" sz="18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xmlns="" id="{B1D418E7-1289-4441-9759-8FBBCFC20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4549775"/>
            <a:ext cx="3521075" cy="2308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</a:rPr>
              <a:t>Если изменить фазу второго слагаемого на</a:t>
            </a:r>
            <a:r>
              <a:rPr lang="en-US" altLang="ru-RU" sz="18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 b="1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ru-RU" altLang="ru-RU" sz="1800" b="1" i="1">
                <a:solidFill>
                  <a:srgbClr val="FF0000"/>
                </a:solidFill>
                <a:latin typeface="Arial" panose="020B0604020202020204" pitchFamily="34" charset="0"/>
              </a:rPr>
              <a:t>/2</a:t>
            </a: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</a:rPr>
              <a:t>или сдвинуть вторую волну на четверть длины волны </a:t>
            </a:r>
            <a:r>
              <a:rPr lang="en-US" altLang="ru-RU" sz="1800" b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ru-RU" altLang="ru-RU" sz="1800" b="1" i="1">
                <a:solidFill>
                  <a:srgbClr val="FF0000"/>
                </a:solidFill>
                <a:latin typeface="Arial" panose="020B0604020202020204" pitchFamily="34" charset="0"/>
              </a:rPr>
              <a:t>/4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</a:rPr>
              <a:t>можно будет произвести простое суммирование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</a:rPr>
              <a:t>последних двух слагаемых</a:t>
            </a:r>
            <a:r>
              <a:rPr lang="ru-RU" altLang="ru-RU" sz="18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C3DB5DA-B9AC-4153-83BF-44FB2483CC14}"/>
              </a:ext>
            </a:extLst>
          </p:cNvPr>
          <p:cNvSpPr/>
          <p:nvPr/>
        </p:nvSpPr>
        <p:spPr>
          <a:xfrm>
            <a:off x="2124075" y="1412875"/>
            <a:ext cx="4157663" cy="11525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877E206-896D-47E5-94D9-8F91C52F0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412875"/>
            <a:ext cx="3878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Arial" panose="020B0604020202020204" pitchFamily="34" charset="0"/>
              </a:rPr>
              <a:t>Если рассматриваемый объект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Arial" panose="020B0604020202020204" pitchFamily="34" charset="0"/>
              </a:rPr>
              <a:t>это тонкий фазовый объект т.е. </a:t>
            </a:r>
          </a:p>
        </p:txBody>
      </p:sp>
      <p:graphicFrame>
        <p:nvGraphicFramePr>
          <p:cNvPr id="26" name="Object 93">
            <a:extLst>
              <a:ext uri="{FF2B5EF4-FFF2-40B4-BE49-F238E27FC236}">
                <a16:creationId xmlns:a16="http://schemas.microsoft.com/office/drawing/2014/main" xmlns="" id="{39B0A4C4-3B4D-4491-A919-6424A8912A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1989138"/>
          <a:ext cx="18303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9" name="Equation" r:id="rId8" imgW="888614" imgH="253890" progId="Equation.DSMT4">
                  <p:embed/>
                </p:oleObj>
              </mc:Choice>
              <mc:Fallback>
                <p:oleObj name="Equation" r:id="rId8" imgW="888614" imgH="253890" progId="Equation.DSMT4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1989138"/>
                        <a:ext cx="1830388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94">
            <a:extLst>
              <a:ext uri="{FF2B5EF4-FFF2-40B4-BE49-F238E27FC236}">
                <a16:creationId xmlns:a16="http://schemas.microsoft.com/office/drawing/2014/main" xmlns="" id="{6B188532-D7D8-491E-9AFB-4D05E4E7F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0450" y="2708275"/>
          <a:ext cx="41275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0" name="Equation" r:id="rId10" imgW="1778000" imgH="279400" progId="Equation.DSMT4">
                  <p:embed/>
                </p:oleObj>
              </mc:Choice>
              <mc:Fallback>
                <p:oleObj name="Equation" r:id="rId10" imgW="1778000" imgH="279400" progId="Equation.DSMT4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2708275"/>
                        <a:ext cx="41275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95">
            <a:extLst>
              <a:ext uri="{FF2B5EF4-FFF2-40B4-BE49-F238E27FC236}">
                <a16:creationId xmlns:a16="http://schemas.microsoft.com/office/drawing/2014/main" xmlns="" id="{8F2944B8-B3C5-4B7F-A223-CA336B913A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04913" y="3357563"/>
          <a:ext cx="673417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1" name="Equation" r:id="rId12" imgW="3352800" imgH="508000" progId="Equation.DSMT4">
                  <p:embed/>
                </p:oleObj>
              </mc:Choice>
              <mc:Fallback>
                <p:oleObj name="Equation" r:id="rId12" imgW="3352800" imgH="508000" progId="Equation.DSMT4">
                  <p:embed/>
                  <p:pic>
                    <p:nvPicPr>
                      <p:cNvPr id="0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913" y="3357563"/>
                        <a:ext cx="6734175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6">
            <a:extLst>
              <a:ext uri="{FF2B5EF4-FFF2-40B4-BE49-F238E27FC236}">
                <a16:creationId xmlns:a16="http://schemas.microsoft.com/office/drawing/2014/main" xmlns="" id="{2031D685-1ECE-479D-8127-68D03B28F1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8088" y="5226050"/>
          <a:ext cx="351155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2" name="Equation" r:id="rId14" imgW="1905000" imgH="279400" progId="Equation.DSMT4">
                  <p:embed/>
                </p:oleObj>
              </mc:Choice>
              <mc:Fallback>
                <p:oleObj name="Equation" r:id="rId14" imgW="1905000" imgH="279400" progId="Equation.DSMT4">
                  <p:embed/>
                  <p:pic>
                    <p:nvPicPr>
                      <p:cNvPr id="0" name="Object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8088" y="5226050"/>
                        <a:ext cx="3511550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7">
            <a:extLst>
              <a:ext uri="{FF2B5EF4-FFF2-40B4-BE49-F238E27FC236}">
                <a16:creationId xmlns:a16="http://schemas.microsoft.com/office/drawing/2014/main" xmlns="" id="{6A041210-6922-4AE1-967F-2CB1763ADC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1413" y="6021388"/>
          <a:ext cx="36893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3" name="Equation" r:id="rId16" imgW="2082800" imgH="304800" progId="Equation.DSMT4">
                  <p:embed/>
                </p:oleObj>
              </mc:Choice>
              <mc:Fallback>
                <p:oleObj name="Equation" r:id="rId16" imgW="2082800" imgH="304800" progId="Equation.DSMT4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6021388"/>
                        <a:ext cx="36893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 animBg="1"/>
      <p:bldP spid="11300" grpId="0" animBg="1"/>
      <p:bldP spid="11292" grpId="0" animBg="1"/>
      <p:bldP spid="11268" grpId="0" animBg="1"/>
      <p:bldP spid="11279" grpId="0" animBg="1"/>
      <p:bldP spid="24" grpId="0" animBg="1"/>
      <p:bldP spid="2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xmlns="" id="{B882D142-F66E-441F-A00D-3F06286B5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412875"/>
            <a:ext cx="91598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xmlns="" id="{1B0ABE4F-0EB3-4EF9-91BE-0EC1057B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02163"/>
            <a:ext cx="9144000" cy="22463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</a:rPr>
              <a:t>1-источник света;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</a:rPr>
              <a:t>2-кольцевая апертурная диафрагма;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</a:rPr>
              <a:t>3-конденсорная линза;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</a:rPr>
              <a:t>4-фазовый объект;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</a:rPr>
              <a:t>5-объектив;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</a:rPr>
              <a:t>6-четверть-волновая пластинка;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</a:rPr>
              <a:t>7-фазово-темнопольное изображение объекта</a:t>
            </a: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xmlns="" id="{8A0BCDF0-43C8-4F99-812F-693569B34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FF0000"/>
                </a:solidFill>
                <a:latin typeface="Arial" panose="020B0604020202020204" pitchFamily="34" charset="0"/>
              </a:rPr>
              <a:t>Схема фазово-темнопольного микроскопа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3.tif">
            <a:extLst>
              <a:ext uri="{FF2B5EF4-FFF2-40B4-BE49-F238E27FC236}">
                <a16:creationId xmlns:a16="http://schemas.microsoft.com/office/drawing/2014/main" xmlns="" id="{BC00C0A4-2E9C-4DA2-B514-2E1E7B64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34290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E:\3a.tif">
            <a:extLst>
              <a:ext uri="{FF2B5EF4-FFF2-40B4-BE49-F238E27FC236}">
                <a16:creationId xmlns:a16="http://schemas.microsoft.com/office/drawing/2014/main" xmlns="" id="{38EDEDBD-E003-4524-88C7-D219232D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65200"/>
            <a:ext cx="4643437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EE61052D-B4E6-4C13-AB11-572F2D4CC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214313"/>
            <a:ext cx="14970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</a:rPr>
              <a:t>Объект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97CB1519-DC7D-40A6-B117-A065F6E6A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214313"/>
            <a:ext cx="24907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  <a:latin typeface="Arial" panose="020B0604020202020204" pitchFamily="34" charset="0"/>
              </a:rPr>
              <a:t>Фурье-образ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br">
            <a:extLst>
              <a:ext uri="{FF2B5EF4-FFF2-40B4-BE49-F238E27FC236}">
                <a16:creationId xmlns:a16="http://schemas.microsoft.com/office/drawing/2014/main" xmlns="" id="{712E1FBF-E4FA-4313-8D7F-85FD7AD2F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19425" cy="381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br_fft_abs_out">
            <a:extLst>
              <a:ext uri="{FF2B5EF4-FFF2-40B4-BE49-F238E27FC236}">
                <a16:creationId xmlns:a16="http://schemas.microsoft.com/office/drawing/2014/main" xmlns="" id="{3167A7F9-9C5A-46C2-999C-6CDA4822F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br_fft_phase_out">
            <a:extLst>
              <a:ext uri="{FF2B5EF4-FFF2-40B4-BE49-F238E27FC236}">
                <a16:creationId xmlns:a16="http://schemas.microsoft.com/office/drawing/2014/main" xmlns="" id="{AD16FBCC-D6D7-4C79-A5AF-6A637164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3382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xmlns="" id="{3F07EA9A-5AA2-4D9C-B471-087A66B22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1331913"/>
            <a:ext cx="220662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  <a:latin typeface="Arial" panose="020B0604020202020204" pitchFamily="34" charset="0"/>
              </a:rPr>
              <a:t>Фурье-</a:t>
            </a:r>
            <a:r>
              <a:rPr lang="en-US" altLang="ru-RU" sz="28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  <a:latin typeface="Arial" panose="020B0604020202020204" pitchFamily="34" charset="0"/>
              </a:rPr>
              <a:t>амплитуды</a:t>
            </a:r>
            <a:endParaRPr lang="en-US" altLang="ru-RU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xmlns="" id="{14FAABC5-D257-4710-9EC1-2E80E523C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638675"/>
            <a:ext cx="1727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3300"/>
                </a:solidFill>
                <a:latin typeface="Arial" panose="020B0604020202020204" pitchFamily="34" charset="0"/>
              </a:rPr>
              <a:t>Фурье-</a:t>
            </a:r>
            <a:r>
              <a:rPr lang="en-US" altLang="ru-RU" b="1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3300"/>
                </a:solidFill>
                <a:latin typeface="Arial" panose="020B0604020202020204" pitchFamily="34" charset="0"/>
              </a:rPr>
              <a:t>фазы</a:t>
            </a:r>
            <a:endParaRPr lang="en-US" altLang="ru-RU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7415" name="Line 7">
            <a:extLst>
              <a:ext uri="{FF2B5EF4-FFF2-40B4-BE49-F238E27FC236}">
                <a16:creationId xmlns:a16="http://schemas.microsoft.com/office/drawing/2014/main" xmlns="" id="{02955763-2FCF-4C1F-A1DA-0A89C54C8F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4300" y="2276475"/>
            <a:ext cx="1871663" cy="936625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7416" name="Line 8">
            <a:extLst>
              <a:ext uri="{FF2B5EF4-FFF2-40B4-BE49-F238E27FC236}">
                <a16:creationId xmlns:a16="http://schemas.microsoft.com/office/drawing/2014/main" xmlns="" id="{9D8696B6-7B0A-482A-B134-62A2142F7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3860800"/>
            <a:ext cx="1873250" cy="9366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91145" name="Text Box 9">
            <a:extLst>
              <a:ext uri="{FF2B5EF4-FFF2-40B4-BE49-F238E27FC236}">
                <a16:creationId xmlns:a16="http://schemas.microsoft.com/office/drawing/2014/main" xmlns="" id="{DBF4B4EB-B00F-4032-ACCD-1C5A05FCB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828800"/>
            <a:ext cx="10937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latin typeface="Times New Roman" panose="02020603050405020304" pitchFamily="18" charset="0"/>
              </a:rPr>
              <a:t>I(x, y)</a:t>
            </a:r>
          </a:p>
        </p:txBody>
      </p:sp>
      <p:pic>
        <p:nvPicPr>
          <p:cNvPr id="10" name="Picture 10" descr="britney">
            <a:extLst>
              <a:ext uri="{FF2B5EF4-FFF2-40B4-BE49-F238E27FC236}">
                <a16:creationId xmlns:a16="http://schemas.microsoft.com/office/drawing/2014/main" xmlns="" id="{7A5237F6-78EC-41EB-B24D-CF5D85345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7" name="Text Box 11">
            <a:extLst>
              <a:ext uri="{FF2B5EF4-FFF2-40B4-BE49-F238E27FC236}">
                <a16:creationId xmlns:a16="http://schemas.microsoft.com/office/drawing/2014/main" xmlns="" id="{561CCD20-7F35-4DAE-A5BA-967B45C51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68275"/>
            <a:ext cx="6611938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Arial" panose="020B0604020202020204" pitchFamily="34" charset="0"/>
              </a:rPr>
              <a:t>Прямое Фурье-преобразование</a:t>
            </a:r>
            <a:endParaRPr lang="en-US" altLang="ru-RU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396" name="TextBox 11">
            <a:extLst>
              <a:ext uri="{FF2B5EF4-FFF2-40B4-BE49-F238E27FC236}">
                <a16:creationId xmlns:a16="http://schemas.microsoft.com/office/drawing/2014/main" xmlns="" id="{8A9CCFF4-7A52-4832-921B-3E31E273E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5521325"/>
            <a:ext cx="16287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  <a:latin typeface="Arial" panose="020B0604020202020204" pitchFamily="34" charset="0"/>
              </a:rPr>
              <a:t>Бритни Спирс</a:t>
            </a:r>
            <a:endParaRPr lang="ru-RU" altLang="ru-RU" sz="1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639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299791E5-5726-4B25-8753-D33AB349D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  <a:latin typeface="Arial" panose="020B0604020202020204" pitchFamily="34" charset="0"/>
              </a:rPr>
              <a:t>Теперь переходим в прямое пространство</a:t>
            </a:r>
            <a:endParaRPr lang="en-US" altLang="ru-RU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7411" name="Picture 3" descr="britney">
            <a:extLst>
              <a:ext uri="{FF2B5EF4-FFF2-40B4-BE49-F238E27FC236}">
                <a16:creationId xmlns:a16="http://schemas.microsoft.com/office/drawing/2014/main" xmlns="" id="{E64CF318-819B-491C-BD09-B3623512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17563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newton">
            <a:extLst>
              <a:ext uri="{FF2B5EF4-FFF2-40B4-BE49-F238E27FC236}">
                <a16:creationId xmlns:a16="http://schemas.microsoft.com/office/drawing/2014/main" xmlns="" id="{2A4E3942-94F3-43AB-BDE9-ABAA223A2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24263"/>
            <a:ext cx="214788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5">
            <a:extLst>
              <a:ext uri="{FF2B5EF4-FFF2-40B4-BE49-F238E27FC236}">
                <a16:creationId xmlns:a16="http://schemas.microsoft.com/office/drawing/2014/main" xmlns="" id="{94F06366-E38F-4A85-8031-AC9F485EA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2362200"/>
            <a:ext cx="2016125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xmlns="" id="{193DA482-CBD2-46E9-9A02-53E957768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154113"/>
            <a:ext cx="2362200" cy="1373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b="1">
                <a:solidFill>
                  <a:srgbClr val="FF3300"/>
                </a:solidFill>
                <a:latin typeface="Arial" panose="020B0604020202020204" pitchFamily="34" charset="0"/>
              </a:rPr>
              <a:t>Фурье</a:t>
            </a:r>
            <a:r>
              <a:rPr lang="en-US" altLang="ru-RU" sz="2800" b="1">
                <a:solidFill>
                  <a:srgbClr val="FF3300"/>
                </a:solidFill>
                <a:latin typeface="Arial" panose="020B0604020202020204" pitchFamily="34" charset="0"/>
              </a:rPr>
              <a:t>-</a:t>
            </a:r>
            <a:r>
              <a:rPr lang="ru-RU" altLang="ru-RU" sz="2800" b="1">
                <a:solidFill>
                  <a:srgbClr val="FF3300"/>
                </a:solidFill>
                <a:latin typeface="Arial" panose="020B0604020202020204" pitchFamily="34" charset="0"/>
              </a:rPr>
              <a:t>фазы</a:t>
            </a:r>
            <a:r>
              <a:rPr lang="en-US" altLang="ru-RU" sz="2800" b="1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2800" b="1">
                <a:solidFill>
                  <a:srgbClr val="FF3300"/>
                </a:solidFill>
                <a:latin typeface="Arial" panose="020B0604020202020204" pitchFamily="34" charset="0"/>
              </a:rPr>
              <a:t>а</a:t>
            </a:r>
            <a:r>
              <a:rPr lang="en-US" altLang="ru-RU" sz="2800" b="1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>
                <a:solidFill>
                  <a:srgbClr val="FF3300"/>
                </a:solidFill>
                <a:latin typeface="Arial" panose="020B0604020202020204" pitchFamily="34" charset="0"/>
              </a:rPr>
              <a:t>все</a:t>
            </a:r>
            <a:r>
              <a:rPr lang="en-US" altLang="ru-RU" sz="2800" b="1">
                <a:solidFill>
                  <a:srgbClr val="FF3300"/>
                </a:solidFill>
                <a:latin typeface="Arial" panose="020B0604020202020204" pitchFamily="34" charset="0"/>
              </a:rPr>
              <a:t> A=1 !!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xmlns="" id="{BEE2423C-2D62-4009-BC07-A67CA7F92B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4076700"/>
            <a:ext cx="1943100" cy="10810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pic>
        <p:nvPicPr>
          <p:cNvPr id="8" name="Picture 8" descr="flat_out">
            <a:extLst>
              <a:ext uri="{FF2B5EF4-FFF2-40B4-BE49-F238E27FC236}">
                <a16:creationId xmlns:a16="http://schemas.microsoft.com/office/drawing/2014/main" xmlns="" id="{BEF44971-A27A-4996-8180-3127C2FE6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ix_out">
            <a:extLst>
              <a:ext uri="{FF2B5EF4-FFF2-40B4-BE49-F238E27FC236}">
                <a16:creationId xmlns:a16="http://schemas.microsoft.com/office/drawing/2014/main" xmlns="" id="{D3152664-C182-4513-896F-32380F83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 Box 10">
            <a:extLst>
              <a:ext uri="{FF2B5EF4-FFF2-40B4-BE49-F238E27FC236}">
                <a16:creationId xmlns:a16="http://schemas.microsoft.com/office/drawing/2014/main" xmlns="" id="{47065B4C-52AD-4A8A-B2AF-D123D393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4935538"/>
            <a:ext cx="220662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  <a:latin typeface="Arial" panose="020B0604020202020204" pitchFamily="34" charset="0"/>
              </a:rPr>
              <a:t>Фурье-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  <a:latin typeface="Arial" panose="020B0604020202020204" pitchFamily="34" charset="0"/>
              </a:rPr>
              <a:t>амплитуды</a:t>
            </a:r>
            <a:endParaRPr lang="en-US" altLang="ru-RU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4" grpId="0" animBg="1"/>
      <p:bldP spid="174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AE1927-2CF5-4190-9338-14951E404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3233738"/>
            <a:ext cx="7920037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latin typeface="Arial" panose="020B0604020202020204" pitchFamily="34" charset="0"/>
              </a:rPr>
              <a:t>Топограмма шлифа монокристалла алюминия полученная по методу Шульца. Поверхность кристалла предварительно подвергнута химической полировке для удаления наклепанного слоя образовавшегося при резке кристалла. Темные и светлые линии на топограмме отображают границы блоков кристалле. Их ширина и яркость определяются величинами и направлениями разворотов блоков</a:t>
            </a:r>
          </a:p>
        </p:txBody>
      </p:sp>
      <p:pic>
        <p:nvPicPr>
          <p:cNvPr id="462851" name="Picture 3" descr="G:\Кр.Al по Шульцу 1.tif">
            <a:extLst>
              <a:ext uri="{FF2B5EF4-FFF2-40B4-BE49-F238E27FC236}">
                <a16:creationId xmlns:a16="http://schemas.microsoft.com/office/drawing/2014/main" xmlns="" id="{E8D35EC8-2E67-49A6-9312-6D8B6138F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47625"/>
            <a:ext cx="71770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>
            <a:extLst>
              <a:ext uri="{FF2B5EF4-FFF2-40B4-BE49-F238E27FC236}">
                <a16:creationId xmlns:a16="http://schemas.microsoft.com/office/drawing/2014/main" xmlns="" id="{7AC1B250-7C90-4B70-B4AB-7F3A18AAE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2711450"/>
            <a:ext cx="7446962" cy="2805113"/>
          </a:xfrm>
          <a:prstGeom prst="rect">
            <a:avLst/>
          </a:prstGeom>
          <a:solidFill>
            <a:srgbClr val="3333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2E4CF65F-612C-420C-9F77-467434739867}"/>
              </a:ext>
            </a:extLst>
          </p:cNvPr>
          <p:cNvGrpSpPr>
            <a:grpSpLocks/>
          </p:cNvGrpSpPr>
          <p:nvPr/>
        </p:nvGrpSpPr>
        <p:grpSpPr bwMode="auto">
          <a:xfrm>
            <a:off x="985838" y="2935288"/>
            <a:ext cx="731837" cy="1512887"/>
            <a:chOff x="673" y="1076"/>
            <a:chExt cx="499" cy="953"/>
          </a:xfrm>
        </p:grpSpPr>
        <p:sp>
          <p:nvSpPr>
            <p:cNvPr id="93236" name="Line 6">
              <a:extLst>
                <a:ext uri="{FF2B5EF4-FFF2-40B4-BE49-F238E27FC236}">
                  <a16:creationId xmlns:a16="http://schemas.microsoft.com/office/drawing/2014/main" xmlns="" id="{335EEB5A-9716-4FB4-B64C-19235F5968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212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37" name="Line 7">
              <a:extLst>
                <a:ext uri="{FF2B5EF4-FFF2-40B4-BE49-F238E27FC236}">
                  <a16:creationId xmlns:a16="http://schemas.microsoft.com/office/drawing/2014/main" xmlns="" id="{8B104A36-713F-4234-B11C-2B733E7E9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348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38" name="Line 8">
              <a:extLst>
                <a:ext uri="{FF2B5EF4-FFF2-40B4-BE49-F238E27FC236}">
                  <a16:creationId xmlns:a16="http://schemas.microsoft.com/office/drawing/2014/main" xmlns="" id="{E7205501-C2CF-4E8B-94FA-D732BC02B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484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39" name="Line 9">
              <a:extLst>
                <a:ext uri="{FF2B5EF4-FFF2-40B4-BE49-F238E27FC236}">
                  <a16:creationId xmlns:a16="http://schemas.microsoft.com/office/drawing/2014/main" xmlns="" id="{EBF0A31D-6886-4E1D-8016-EF7638829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620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40" name="Line 10">
              <a:extLst>
                <a:ext uri="{FF2B5EF4-FFF2-40B4-BE49-F238E27FC236}">
                  <a16:creationId xmlns:a16="http://schemas.microsoft.com/office/drawing/2014/main" xmlns="" id="{9610DDD9-C224-4BBA-B8C2-740A291C5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756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41" name="Line 11">
              <a:extLst>
                <a:ext uri="{FF2B5EF4-FFF2-40B4-BE49-F238E27FC236}">
                  <a16:creationId xmlns:a16="http://schemas.microsoft.com/office/drawing/2014/main" xmlns="" id="{3DBEC632-7DCC-42AB-A470-3CAD5D266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892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42" name="Line 12">
              <a:extLst>
                <a:ext uri="{FF2B5EF4-FFF2-40B4-BE49-F238E27FC236}">
                  <a16:creationId xmlns:a16="http://schemas.microsoft.com/office/drawing/2014/main" xmlns="" id="{1A3103B9-3C8F-42BB-95F5-E31ECC3D3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2028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43" name="Line 13">
              <a:extLst>
                <a:ext uri="{FF2B5EF4-FFF2-40B4-BE49-F238E27FC236}">
                  <a16:creationId xmlns:a16="http://schemas.microsoft.com/office/drawing/2014/main" xmlns="" id="{63CBC8F8-49C1-4628-BE53-FD74B0BEE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076"/>
              <a:ext cx="499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xmlns="" id="{9E4ED955-3BBA-4D6F-8AE3-27475E89387F}"/>
              </a:ext>
            </a:extLst>
          </p:cNvPr>
          <p:cNvGrpSpPr>
            <a:grpSpLocks/>
          </p:cNvGrpSpPr>
          <p:nvPr/>
        </p:nvGrpSpPr>
        <p:grpSpPr bwMode="auto">
          <a:xfrm>
            <a:off x="2049463" y="2863850"/>
            <a:ext cx="533400" cy="1655763"/>
            <a:chOff x="1399" y="1031"/>
            <a:chExt cx="364" cy="1043"/>
          </a:xfrm>
        </p:grpSpPr>
        <p:sp>
          <p:nvSpPr>
            <p:cNvPr id="93233" name="Rectangle 15">
              <a:extLst>
                <a:ext uri="{FF2B5EF4-FFF2-40B4-BE49-F238E27FC236}">
                  <a16:creationId xmlns:a16="http://schemas.microsoft.com/office/drawing/2014/main" xmlns="" id="{A1857699-75E9-4722-AD6D-2E114F457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1031"/>
              <a:ext cx="364" cy="408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93234" name="AutoShape 16">
              <a:extLst>
                <a:ext uri="{FF2B5EF4-FFF2-40B4-BE49-F238E27FC236}">
                  <a16:creationId xmlns:a16="http://schemas.microsoft.com/office/drawing/2014/main" xmlns="" id="{10EFC9C3-7B5A-440A-9C38-11921146FB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15" y="1364"/>
              <a:ext cx="332" cy="363"/>
            </a:xfrm>
            <a:prstGeom prst="rtTriangle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93235" name="Rectangle 17">
              <a:extLst>
                <a:ext uri="{FF2B5EF4-FFF2-40B4-BE49-F238E27FC236}">
                  <a16:creationId xmlns:a16="http://schemas.microsoft.com/office/drawing/2014/main" xmlns="" id="{FB882A08-F272-4226-978D-333EBFA0D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1695"/>
              <a:ext cx="364" cy="3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</p:grpSp>
      <p:sp>
        <p:nvSpPr>
          <p:cNvPr id="96261" name="AutoShape 18">
            <a:extLst>
              <a:ext uri="{FF2B5EF4-FFF2-40B4-BE49-F238E27FC236}">
                <a16:creationId xmlns:a16="http://schemas.microsoft.com/office/drawing/2014/main" xmlns="" id="{5181A2B6-C7F2-42C1-8DE9-FBAB05CB082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051844" y="3415507"/>
            <a:ext cx="527050" cy="531812"/>
          </a:xfrm>
          <a:prstGeom prst="rtTriangl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xmlns="" id="{F6261349-E022-4F65-AB77-1C35C24ED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4625" y="31511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xmlns="" id="{3F27EE06-4058-481F-82E2-300B8D24C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4625" y="33670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xmlns="" id="{239303C8-1733-4272-B4B2-AF6E95223798}"/>
              </a:ext>
            </a:extLst>
          </p:cNvPr>
          <p:cNvSpPr>
            <a:spLocks noChangeShapeType="1"/>
          </p:cNvSpPr>
          <p:nvPr/>
        </p:nvSpPr>
        <p:spPr bwMode="auto">
          <a:xfrm rot="895885">
            <a:off x="2714625" y="35829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xmlns="" id="{B9081B91-DE18-439F-927D-2BF9A01EF02C}"/>
              </a:ext>
            </a:extLst>
          </p:cNvPr>
          <p:cNvSpPr>
            <a:spLocks noChangeShapeType="1"/>
          </p:cNvSpPr>
          <p:nvPr/>
        </p:nvSpPr>
        <p:spPr bwMode="auto">
          <a:xfrm rot="895885">
            <a:off x="2714625" y="37988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23">
            <a:extLst>
              <a:ext uri="{FF2B5EF4-FFF2-40B4-BE49-F238E27FC236}">
                <a16:creationId xmlns:a16="http://schemas.microsoft.com/office/drawing/2014/main" xmlns="" id="{26C0A0F4-B8EE-473E-A8B1-8ADEA02E5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4625" y="40147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xmlns="" id="{52067C34-1272-446C-AFBE-8FB17B88CF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4625" y="42306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Line 25">
            <a:extLst>
              <a:ext uri="{FF2B5EF4-FFF2-40B4-BE49-F238E27FC236}">
                <a16:creationId xmlns:a16="http://schemas.microsoft.com/office/drawing/2014/main" xmlns="" id="{359C2F81-1F73-46EF-B206-6575B4472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4625" y="44465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58F461A0-CDA7-4E41-A2F9-FFD20C407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4625" y="2935288"/>
            <a:ext cx="731838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xmlns="" id="{C9D09FA8-F97C-42BD-B89B-7C0C2866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88" y="2863850"/>
            <a:ext cx="133350" cy="165576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pSp>
        <p:nvGrpSpPr>
          <p:cNvPr id="4" name="Group 28">
            <a:extLst>
              <a:ext uri="{FF2B5EF4-FFF2-40B4-BE49-F238E27FC236}">
                <a16:creationId xmlns:a16="http://schemas.microsoft.com/office/drawing/2014/main" xmlns="" id="{F373A33C-8B65-45D6-BAA9-BB12451F231E}"/>
              </a:ext>
            </a:extLst>
          </p:cNvPr>
          <p:cNvGrpSpPr>
            <a:grpSpLocks/>
          </p:cNvGrpSpPr>
          <p:nvPr/>
        </p:nvGrpSpPr>
        <p:grpSpPr bwMode="auto">
          <a:xfrm>
            <a:off x="5240338" y="3359150"/>
            <a:ext cx="663575" cy="720725"/>
            <a:chOff x="3576" y="1343"/>
            <a:chExt cx="453" cy="454"/>
          </a:xfrm>
        </p:grpSpPr>
        <p:sp>
          <p:nvSpPr>
            <p:cNvPr id="93230" name="Rectangle 29">
              <a:extLst>
                <a:ext uri="{FF2B5EF4-FFF2-40B4-BE49-F238E27FC236}">
                  <a16:creationId xmlns:a16="http://schemas.microsoft.com/office/drawing/2014/main" xmlns="" id="{C98EF565-1CE9-4780-87D3-B88F02BF2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6" y="1343"/>
              <a:ext cx="453" cy="45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93231" name="Line 30">
              <a:extLst>
                <a:ext uri="{FF2B5EF4-FFF2-40B4-BE49-F238E27FC236}">
                  <a16:creationId xmlns:a16="http://schemas.microsoft.com/office/drawing/2014/main" xmlns="" id="{2E66300E-D425-4381-A7A9-7F753EFFE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6" y="1524"/>
              <a:ext cx="453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232" name="Line 31">
              <a:extLst>
                <a:ext uri="{FF2B5EF4-FFF2-40B4-BE49-F238E27FC236}">
                  <a16:creationId xmlns:a16="http://schemas.microsoft.com/office/drawing/2014/main" xmlns="" id="{72D358D4-7B32-4E35-A8BA-DB620C3017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6" y="1569"/>
              <a:ext cx="453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6272" name="Rectangle 32">
            <a:extLst>
              <a:ext uri="{FF2B5EF4-FFF2-40B4-BE49-F238E27FC236}">
                <a16:creationId xmlns:a16="http://schemas.microsoft.com/office/drawing/2014/main" xmlns="" id="{86E6DA0D-A4B2-4E33-8721-C860F903E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463" y="2863850"/>
            <a:ext cx="531812" cy="16557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xmlns="" id="{007BDFA0-3CEB-437C-8AF5-CA01B0FAB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591050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1400" b="1">
                <a:solidFill>
                  <a:srgbClr val="00FF00"/>
                </a:solidFill>
                <a:latin typeface="Tahoma" panose="020B0604030504040204" pitchFamily="34" charset="0"/>
                <a:ea typeface="굴림" panose="020B0600000101010101" pitchFamily="34" charset="-127"/>
              </a:rPr>
              <a:t>Edge</a:t>
            </a:r>
          </a:p>
        </p:txBody>
      </p:sp>
      <p:sp>
        <p:nvSpPr>
          <p:cNvPr id="96274" name="Text Box 34">
            <a:extLst>
              <a:ext uri="{FF2B5EF4-FFF2-40B4-BE49-F238E27FC236}">
                <a16:creationId xmlns:a16="http://schemas.microsoft.com/office/drawing/2014/main" xmlns="" id="{B1316B83-40BF-4EE2-9CE7-82A252111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138" y="4565650"/>
            <a:ext cx="938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1400" b="1">
                <a:solidFill>
                  <a:srgbClr val="00FF00"/>
                </a:solidFill>
                <a:latin typeface="Tahoma" panose="020B0604030504040204" pitchFamily="34" charset="0"/>
                <a:ea typeface="굴림" panose="020B0600000101010101" pitchFamily="34" charset="-127"/>
              </a:rPr>
              <a:t>detector</a:t>
            </a:r>
          </a:p>
        </p:txBody>
      </p:sp>
      <p:sp>
        <p:nvSpPr>
          <p:cNvPr id="33" name="Text Box 35">
            <a:extLst>
              <a:ext uri="{FF2B5EF4-FFF2-40B4-BE49-F238E27FC236}">
                <a16:creationId xmlns:a16="http://schemas.microsoft.com/office/drawing/2014/main" xmlns="" id="{57479E4E-28C7-4E7C-BEB2-97CAD4D3D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275" y="2863850"/>
            <a:ext cx="135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rgbClr val="00FF00"/>
                </a:solidFill>
                <a:latin typeface="Tahoma" panose="020B0604030504040204" pitchFamily="34" charset="0"/>
                <a:ea typeface="굴림" panose="020B0600000101010101" pitchFamily="34" charset="-127"/>
              </a:rPr>
              <a:t>Idealized edge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rgbClr val="00FF00"/>
                </a:solidFill>
                <a:latin typeface="Tahoma" panose="020B0604030504040204" pitchFamily="34" charset="0"/>
                <a:ea typeface="굴림" panose="020B0600000101010101" pitchFamily="34" charset="-127"/>
              </a:rPr>
              <a:t>image</a:t>
            </a:r>
          </a:p>
        </p:txBody>
      </p:sp>
      <p:sp>
        <p:nvSpPr>
          <p:cNvPr id="34" name="Text Box 36">
            <a:extLst>
              <a:ext uri="{FF2B5EF4-FFF2-40B4-BE49-F238E27FC236}">
                <a16:creationId xmlns:a16="http://schemas.microsoft.com/office/drawing/2014/main" xmlns="" id="{97599D7F-0BC6-48E5-98DA-4B6449C7F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4752975"/>
            <a:ext cx="2084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000" b="1">
                <a:solidFill>
                  <a:srgbClr val="00FF00"/>
                </a:solidFill>
                <a:latin typeface="Tahoma" panose="020B0604030504040204" pitchFamily="34" charset="0"/>
                <a:ea typeface="굴림" panose="020B0600000101010101" pitchFamily="34" charset="-127"/>
              </a:rPr>
              <a:t>Real example - image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000" b="1">
                <a:solidFill>
                  <a:srgbClr val="00FF00"/>
                </a:solidFill>
                <a:latin typeface="Tahoma" panose="020B0604030504040204" pitchFamily="34" charset="0"/>
                <a:ea typeface="굴림" panose="020B0600000101010101" pitchFamily="34" charset="-127"/>
              </a:rPr>
              <a:t>of aquarium (5  mm long) fish</a:t>
            </a:r>
          </a:p>
        </p:txBody>
      </p:sp>
      <p:pic>
        <p:nvPicPr>
          <p:cNvPr id="35" name="Picture 37" descr="fish01">
            <a:extLst>
              <a:ext uri="{FF2B5EF4-FFF2-40B4-BE49-F238E27FC236}">
                <a16:creationId xmlns:a16="http://schemas.microsoft.com/office/drawing/2014/main" xmlns="" id="{F781C103-2FC0-4A47-8431-C994A1FE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070225"/>
            <a:ext cx="19589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Line 38">
            <a:extLst>
              <a:ext uri="{FF2B5EF4-FFF2-40B4-BE49-F238E27FC236}">
                <a16:creationId xmlns:a16="http://schemas.microsoft.com/office/drawing/2014/main" xmlns="" id="{9F5A079A-3706-40D2-B1D3-E02217B9CB9C}"/>
              </a:ext>
            </a:extLst>
          </p:cNvPr>
          <p:cNvSpPr>
            <a:spLocks noChangeShapeType="1"/>
          </p:cNvSpPr>
          <p:nvPr/>
        </p:nvSpPr>
        <p:spPr bwMode="auto">
          <a:xfrm rot="522920" flipV="1">
            <a:off x="5881688" y="3573463"/>
            <a:ext cx="398462" cy="1444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" name="Oval 39">
            <a:extLst>
              <a:ext uri="{FF2B5EF4-FFF2-40B4-BE49-F238E27FC236}">
                <a16:creationId xmlns:a16="http://schemas.microsoft.com/office/drawing/2014/main" xmlns="" id="{83B61087-4873-4A7F-A452-72921308B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3429000"/>
            <a:ext cx="266700" cy="215900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6280" name="Rectangle 40">
            <a:extLst>
              <a:ext uri="{FF2B5EF4-FFF2-40B4-BE49-F238E27FC236}">
                <a16:creationId xmlns:a16="http://schemas.microsoft.com/office/drawing/2014/main" xmlns="" id="{B72A1391-DBD4-4522-986E-8029E19E0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166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000">
                <a:solidFill>
                  <a:srgbClr val="3333FF"/>
                </a:solidFill>
                <a:ea typeface="굴림" panose="020B0600000101010101" pitchFamily="34" charset="-127"/>
              </a:rPr>
              <a:t>Phase </a:t>
            </a:r>
            <a:r>
              <a:rPr lang="en-US" altLang="zh-TW" sz="4000">
                <a:solidFill>
                  <a:srgbClr val="3333FF"/>
                </a:solidFill>
              </a:rPr>
              <a:t>Contrast </a:t>
            </a:r>
            <a:r>
              <a:rPr lang="en-US" altLang="ko-KR" sz="4000">
                <a:solidFill>
                  <a:srgbClr val="3333FF"/>
                </a:solidFill>
                <a:ea typeface="굴림" panose="020B0600000101010101" pitchFamily="34" charset="-127"/>
              </a:rPr>
              <a:t/>
            </a:r>
            <a:br>
              <a:rPr lang="en-US" altLang="ko-KR" sz="4000">
                <a:solidFill>
                  <a:srgbClr val="3333FF"/>
                </a:solidFill>
                <a:ea typeface="굴림" panose="020B0600000101010101" pitchFamily="34" charset="-127"/>
              </a:rPr>
            </a:br>
            <a:r>
              <a:rPr lang="en-US" altLang="ko-KR" sz="4000">
                <a:solidFill>
                  <a:srgbClr val="3333FF"/>
                </a:solidFill>
                <a:ea typeface="굴림" panose="020B0600000101010101" pitchFamily="34" charset="-127"/>
              </a:rPr>
              <a:t>	- E</a:t>
            </a:r>
            <a:r>
              <a:rPr lang="en-US" altLang="zh-TW" sz="4000">
                <a:solidFill>
                  <a:srgbClr val="3333FF"/>
                </a:solidFill>
              </a:rPr>
              <a:t>dge </a:t>
            </a:r>
            <a:r>
              <a:rPr lang="en-US" altLang="ko-KR" sz="4000">
                <a:solidFill>
                  <a:srgbClr val="3333FF"/>
                </a:solidFill>
                <a:ea typeface="굴림" panose="020B0600000101010101" pitchFamily="34" charset="-127"/>
              </a:rPr>
              <a:t>Enhancement </a:t>
            </a:r>
            <a:r>
              <a:rPr lang="en-US" altLang="zh-TW" sz="4000">
                <a:solidFill>
                  <a:srgbClr val="3333FF"/>
                </a:solidFill>
              </a:rPr>
              <a:t>by refraction</a:t>
            </a:r>
            <a:endParaRPr lang="zh-TW" altLang="en-US" sz="4000">
              <a:solidFill>
                <a:srgbClr val="3333FF"/>
              </a:solidFill>
            </a:endParaRPr>
          </a:p>
        </p:txBody>
      </p:sp>
      <p:grpSp>
        <p:nvGrpSpPr>
          <p:cNvPr id="5" name="Group 41">
            <a:extLst>
              <a:ext uri="{FF2B5EF4-FFF2-40B4-BE49-F238E27FC236}">
                <a16:creationId xmlns:a16="http://schemas.microsoft.com/office/drawing/2014/main" xmlns="" id="{40CA4B45-DE04-4388-B855-C677A3BA0F00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2708275"/>
            <a:ext cx="1108075" cy="2706688"/>
            <a:chOff x="2608" y="1646"/>
            <a:chExt cx="698" cy="1705"/>
          </a:xfrm>
        </p:grpSpPr>
        <p:sp>
          <p:nvSpPr>
            <p:cNvPr id="93210" name="Line 42">
              <a:extLst>
                <a:ext uri="{FF2B5EF4-FFF2-40B4-BE49-F238E27FC236}">
                  <a16:creationId xmlns:a16="http://schemas.microsoft.com/office/drawing/2014/main" xmlns="" id="{AAA41FE0-8FA6-4E53-93D5-E74B5AE33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" y="3329"/>
              <a:ext cx="50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3211" name="Group 43">
              <a:extLst>
                <a:ext uri="{FF2B5EF4-FFF2-40B4-BE49-F238E27FC236}">
                  <a16:creationId xmlns:a16="http://schemas.microsoft.com/office/drawing/2014/main" xmlns="" id="{6A332198-7B0F-43BD-862A-37BF409CE9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8" y="1646"/>
              <a:ext cx="698" cy="1705"/>
              <a:chOff x="2608" y="1646"/>
              <a:chExt cx="698" cy="1705"/>
            </a:xfrm>
          </p:grpSpPr>
          <p:sp>
            <p:nvSpPr>
              <p:cNvPr id="93212" name="Freeform 44">
                <a:extLst>
                  <a:ext uri="{FF2B5EF4-FFF2-40B4-BE49-F238E27FC236}">
                    <a16:creationId xmlns:a16="http://schemas.microsoft.com/office/drawing/2014/main" xmlns="" id="{5F78F57C-50B2-46B1-9E79-37EC170CA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3" y="2517"/>
                <a:ext cx="31" cy="51"/>
              </a:xfrm>
              <a:custGeom>
                <a:avLst/>
                <a:gdLst>
                  <a:gd name="T0" fmla="*/ 22 w 31"/>
                  <a:gd name="T1" fmla="*/ 24 h 51"/>
                  <a:gd name="T2" fmla="*/ 31 w 31"/>
                  <a:gd name="T3" fmla="*/ 0 h 51"/>
                  <a:gd name="T4" fmla="*/ 0 w 31"/>
                  <a:gd name="T5" fmla="*/ 0 h 51"/>
                  <a:gd name="T6" fmla="*/ 9 w 31"/>
                  <a:gd name="T7" fmla="*/ 24 h 51"/>
                  <a:gd name="T8" fmla="*/ 15 w 31"/>
                  <a:gd name="T9" fmla="*/ 51 h 51"/>
                  <a:gd name="T10" fmla="*/ 22 w 31"/>
                  <a:gd name="T11" fmla="*/ 24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51"/>
                  <a:gd name="T20" fmla="*/ 31 w 31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51">
                    <a:moveTo>
                      <a:pt x="22" y="24"/>
                    </a:moveTo>
                    <a:lnTo>
                      <a:pt x="31" y="0"/>
                    </a:lnTo>
                    <a:lnTo>
                      <a:pt x="0" y="0"/>
                    </a:lnTo>
                    <a:lnTo>
                      <a:pt x="9" y="24"/>
                    </a:lnTo>
                    <a:lnTo>
                      <a:pt x="15" y="51"/>
                    </a:lnTo>
                    <a:lnTo>
                      <a:pt x="22" y="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213" name="Freeform 45">
                <a:extLst>
                  <a:ext uri="{FF2B5EF4-FFF2-40B4-BE49-F238E27FC236}">
                    <a16:creationId xmlns:a16="http://schemas.microsoft.com/office/drawing/2014/main" xmlns="" id="{4B3D4274-CDC0-4DA4-A7EC-F8909B50B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3" y="2267"/>
                <a:ext cx="31" cy="51"/>
              </a:xfrm>
              <a:custGeom>
                <a:avLst/>
                <a:gdLst>
                  <a:gd name="T0" fmla="*/ 9 w 31"/>
                  <a:gd name="T1" fmla="*/ 27 h 51"/>
                  <a:gd name="T2" fmla="*/ 0 w 31"/>
                  <a:gd name="T3" fmla="*/ 51 h 51"/>
                  <a:gd name="T4" fmla="*/ 31 w 31"/>
                  <a:gd name="T5" fmla="*/ 51 h 51"/>
                  <a:gd name="T6" fmla="*/ 22 w 31"/>
                  <a:gd name="T7" fmla="*/ 27 h 51"/>
                  <a:gd name="T8" fmla="*/ 15 w 31"/>
                  <a:gd name="T9" fmla="*/ 0 h 51"/>
                  <a:gd name="T10" fmla="*/ 9 w 31"/>
                  <a:gd name="T11" fmla="*/ 27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51"/>
                  <a:gd name="T20" fmla="*/ 31 w 31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51">
                    <a:moveTo>
                      <a:pt x="9" y="27"/>
                    </a:moveTo>
                    <a:lnTo>
                      <a:pt x="0" y="51"/>
                    </a:lnTo>
                    <a:lnTo>
                      <a:pt x="31" y="51"/>
                    </a:lnTo>
                    <a:lnTo>
                      <a:pt x="22" y="27"/>
                    </a:lnTo>
                    <a:lnTo>
                      <a:pt x="15" y="0"/>
                    </a:lnTo>
                    <a:lnTo>
                      <a:pt x="9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214" name="Line 46">
                <a:extLst>
                  <a:ext uri="{FF2B5EF4-FFF2-40B4-BE49-F238E27FC236}">
                    <a16:creationId xmlns:a16="http://schemas.microsoft.com/office/drawing/2014/main" xmlns="" id="{B975080D-95A2-43C1-BF83-76C39C574E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7" y="2318"/>
                <a:ext cx="1" cy="2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215" name="Freeform 47">
                <a:extLst>
                  <a:ext uri="{FF2B5EF4-FFF2-40B4-BE49-F238E27FC236}">
                    <a16:creationId xmlns:a16="http://schemas.microsoft.com/office/drawing/2014/main" xmlns="" id="{64D9CB7C-D68F-48E7-9E75-90FAF5780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2506"/>
                <a:ext cx="62" cy="104"/>
              </a:xfrm>
              <a:custGeom>
                <a:avLst/>
                <a:gdLst>
                  <a:gd name="T0" fmla="*/ 44 w 62"/>
                  <a:gd name="T1" fmla="*/ 51 h 104"/>
                  <a:gd name="T2" fmla="*/ 53 w 62"/>
                  <a:gd name="T3" fmla="*/ 24 h 104"/>
                  <a:gd name="T4" fmla="*/ 62 w 62"/>
                  <a:gd name="T5" fmla="*/ 0 h 104"/>
                  <a:gd name="T6" fmla="*/ 0 w 62"/>
                  <a:gd name="T7" fmla="*/ 0 h 104"/>
                  <a:gd name="T8" fmla="*/ 7 w 62"/>
                  <a:gd name="T9" fmla="*/ 20 h 104"/>
                  <a:gd name="T10" fmla="*/ 18 w 62"/>
                  <a:gd name="T11" fmla="*/ 51 h 104"/>
                  <a:gd name="T12" fmla="*/ 27 w 62"/>
                  <a:gd name="T13" fmla="*/ 80 h 104"/>
                  <a:gd name="T14" fmla="*/ 31 w 62"/>
                  <a:gd name="T15" fmla="*/ 104 h 104"/>
                  <a:gd name="T16" fmla="*/ 36 w 62"/>
                  <a:gd name="T17" fmla="*/ 80 h 104"/>
                  <a:gd name="T18" fmla="*/ 44 w 62"/>
                  <a:gd name="T19" fmla="*/ 51 h 1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104"/>
                  <a:gd name="T32" fmla="*/ 62 w 62"/>
                  <a:gd name="T33" fmla="*/ 104 h 10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104">
                    <a:moveTo>
                      <a:pt x="44" y="51"/>
                    </a:moveTo>
                    <a:lnTo>
                      <a:pt x="53" y="24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7" y="20"/>
                    </a:lnTo>
                    <a:lnTo>
                      <a:pt x="18" y="51"/>
                    </a:lnTo>
                    <a:lnTo>
                      <a:pt x="27" y="80"/>
                    </a:lnTo>
                    <a:lnTo>
                      <a:pt x="31" y="104"/>
                    </a:lnTo>
                    <a:lnTo>
                      <a:pt x="36" y="80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216" name="Freeform 48">
                <a:extLst>
                  <a:ext uri="{FF2B5EF4-FFF2-40B4-BE49-F238E27FC236}">
                    <a16:creationId xmlns:a16="http://schemas.microsoft.com/office/drawing/2014/main" xmlns="" id="{F845397C-26A9-4495-B4B3-850F894C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2225"/>
                <a:ext cx="62" cy="104"/>
              </a:xfrm>
              <a:custGeom>
                <a:avLst/>
                <a:gdLst>
                  <a:gd name="T0" fmla="*/ 18 w 62"/>
                  <a:gd name="T1" fmla="*/ 53 h 104"/>
                  <a:gd name="T2" fmla="*/ 9 w 62"/>
                  <a:gd name="T3" fmla="*/ 80 h 104"/>
                  <a:gd name="T4" fmla="*/ 0 w 62"/>
                  <a:gd name="T5" fmla="*/ 104 h 104"/>
                  <a:gd name="T6" fmla="*/ 62 w 62"/>
                  <a:gd name="T7" fmla="*/ 104 h 104"/>
                  <a:gd name="T8" fmla="*/ 56 w 62"/>
                  <a:gd name="T9" fmla="*/ 84 h 104"/>
                  <a:gd name="T10" fmla="*/ 44 w 62"/>
                  <a:gd name="T11" fmla="*/ 53 h 104"/>
                  <a:gd name="T12" fmla="*/ 36 w 62"/>
                  <a:gd name="T13" fmla="*/ 24 h 104"/>
                  <a:gd name="T14" fmla="*/ 31 w 62"/>
                  <a:gd name="T15" fmla="*/ 0 h 104"/>
                  <a:gd name="T16" fmla="*/ 27 w 62"/>
                  <a:gd name="T17" fmla="*/ 24 h 104"/>
                  <a:gd name="T18" fmla="*/ 18 w 62"/>
                  <a:gd name="T19" fmla="*/ 53 h 1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104"/>
                  <a:gd name="T32" fmla="*/ 62 w 62"/>
                  <a:gd name="T33" fmla="*/ 104 h 10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104">
                    <a:moveTo>
                      <a:pt x="18" y="53"/>
                    </a:moveTo>
                    <a:lnTo>
                      <a:pt x="9" y="80"/>
                    </a:lnTo>
                    <a:lnTo>
                      <a:pt x="0" y="104"/>
                    </a:lnTo>
                    <a:lnTo>
                      <a:pt x="62" y="104"/>
                    </a:lnTo>
                    <a:lnTo>
                      <a:pt x="56" y="84"/>
                    </a:lnTo>
                    <a:lnTo>
                      <a:pt x="44" y="53"/>
                    </a:lnTo>
                    <a:lnTo>
                      <a:pt x="36" y="24"/>
                    </a:lnTo>
                    <a:lnTo>
                      <a:pt x="31" y="0"/>
                    </a:lnTo>
                    <a:lnTo>
                      <a:pt x="27" y="24"/>
                    </a:lnTo>
                    <a:lnTo>
                      <a:pt x="18" y="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217" name="Freeform 49">
                <a:extLst>
                  <a:ext uri="{FF2B5EF4-FFF2-40B4-BE49-F238E27FC236}">
                    <a16:creationId xmlns:a16="http://schemas.microsoft.com/office/drawing/2014/main" xmlns="" id="{25D721E6-1235-4E80-8306-6142B4309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3304"/>
                <a:ext cx="53" cy="31"/>
              </a:xfrm>
              <a:custGeom>
                <a:avLst/>
                <a:gdLst>
                  <a:gd name="T0" fmla="*/ 26 w 53"/>
                  <a:gd name="T1" fmla="*/ 9 h 31"/>
                  <a:gd name="T2" fmla="*/ 0 w 53"/>
                  <a:gd name="T3" fmla="*/ 0 h 31"/>
                  <a:gd name="T4" fmla="*/ 0 w 53"/>
                  <a:gd name="T5" fmla="*/ 31 h 31"/>
                  <a:gd name="T6" fmla="*/ 26 w 53"/>
                  <a:gd name="T7" fmla="*/ 22 h 31"/>
                  <a:gd name="T8" fmla="*/ 53 w 53"/>
                  <a:gd name="T9" fmla="*/ 16 h 31"/>
                  <a:gd name="T10" fmla="*/ 26 w 53"/>
                  <a:gd name="T11" fmla="*/ 9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31"/>
                  <a:gd name="T20" fmla="*/ 53 w 53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31">
                    <a:moveTo>
                      <a:pt x="26" y="9"/>
                    </a:moveTo>
                    <a:lnTo>
                      <a:pt x="0" y="0"/>
                    </a:lnTo>
                    <a:lnTo>
                      <a:pt x="0" y="31"/>
                    </a:lnTo>
                    <a:lnTo>
                      <a:pt x="26" y="22"/>
                    </a:lnTo>
                    <a:lnTo>
                      <a:pt x="53" y="16"/>
                    </a:ln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218" name="Freeform 50">
                <a:extLst>
                  <a:ext uri="{FF2B5EF4-FFF2-40B4-BE49-F238E27FC236}">
                    <a16:creationId xmlns:a16="http://schemas.microsoft.com/office/drawing/2014/main" xmlns="" id="{72067199-9EAC-4A62-913F-9798B3C36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289"/>
                <a:ext cx="104" cy="62"/>
              </a:xfrm>
              <a:custGeom>
                <a:avLst/>
                <a:gdLst>
                  <a:gd name="T0" fmla="*/ 48 w 104"/>
                  <a:gd name="T1" fmla="*/ 18 h 62"/>
                  <a:gd name="T2" fmla="*/ 22 w 104"/>
                  <a:gd name="T3" fmla="*/ 9 h 62"/>
                  <a:gd name="T4" fmla="*/ 0 w 104"/>
                  <a:gd name="T5" fmla="*/ 0 h 62"/>
                  <a:gd name="T6" fmla="*/ 0 w 104"/>
                  <a:gd name="T7" fmla="*/ 62 h 62"/>
                  <a:gd name="T8" fmla="*/ 17 w 104"/>
                  <a:gd name="T9" fmla="*/ 55 h 62"/>
                  <a:gd name="T10" fmla="*/ 48 w 104"/>
                  <a:gd name="T11" fmla="*/ 44 h 62"/>
                  <a:gd name="T12" fmla="*/ 79 w 104"/>
                  <a:gd name="T13" fmla="*/ 35 h 62"/>
                  <a:gd name="T14" fmla="*/ 104 w 104"/>
                  <a:gd name="T15" fmla="*/ 31 h 62"/>
                  <a:gd name="T16" fmla="*/ 79 w 104"/>
                  <a:gd name="T17" fmla="*/ 26 h 62"/>
                  <a:gd name="T18" fmla="*/ 48 w 104"/>
                  <a:gd name="T19" fmla="*/ 18 h 6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4"/>
                  <a:gd name="T31" fmla="*/ 0 h 62"/>
                  <a:gd name="T32" fmla="*/ 104 w 104"/>
                  <a:gd name="T33" fmla="*/ 62 h 6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4" h="62">
                    <a:moveTo>
                      <a:pt x="48" y="18"/>
                    </a:moveTo>
                    <a:lnTo>
                      <a:pt x="22" y="9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17" y="55"/>
                    </a:lnTo>
                    <a:lnTo>
                      <a:pt x="48" y="44"/>
                    </a:lnTo>
                    <a:lnTo>
                      <a:pt x="79" y="35"/>
                    </a:lnTo>
                    <a:lnTo>
                      <a:pt x="104" y="31"/>
                    </a:lnTo>
                    <a:lnTo>
                      <a:pt x="79" y="26"/>
                    </a:lnTo>
                    <a:lnTo>
                      <a:pt x="4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219" name="Rectangle 51">
                <a:extLst>
                  <a:ext uri="{FF2B5EF4-FFF2-40B4-BE49-F238E27FC236}">
                    <a16:creationId xmlns:a16="http://schemas.microsoft.com/office/drawing/2014/main" xmlns="" id="{2776CF73-FD06-4E84-AE5F-DE8F88140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7" y="2300"/>
                <a:ext cx="8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kumimoji="1" lang="en-US" altLang="ko-KR" sz="1800">
                    <a:latin typeface="Geneva" charset="0"/>
                    <a:ea typeface="標楷體" pitchFamily="65" charset="-128"/>
                  </a:rPr>
                  <a:t>a</a:t>
                </a:r>
                <a:endParaRPr kumimoji="1" lang="en-US" altLang="ko-KR" sz="2400">
                  <a:ea typeface="標楷體" pitchFamily="65" charset="-128"/>
                </a:endParaRPr>
              </a:p>
            </p:txBody>
          </p:sp>
          <p:grpSp>
            <p:nvGrpSpPr>
              <p:cNvPr id="93220" name="Group 52">
                <a:extLst>
                  <a:ext uri="{FF2B5EF4-FFF2-40B4-BE49-F238E27FC236}">
                    <a16:creationId xmlns:a16="http://schemas.microsoft.com/office/drawing/2014/main" xmlns="" id="{6B419DFE-9944-4958-A3DC-BD6E472F90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1646"/>
                <a:ext cx="678" cy="1659"/>
                <a:chOff x="2608" y="1646"/>
                <a:chExt cx="678" cy="1659"/>
              </a:xfrm>
            </p:grpSpPr>
            <p:sp>
              <p:nvSpPr>
                <p:cNvPr id="93221" name="Freeform 53">
                  <a:extLst>
                    <a:ext uri="{FF2B5EF4-FFF2-40B4-BE49-F238E27FC236}">
                      <a16:creationId xmlns:a16="http://schemas.microsoft.com/office/drawing/2014/main" xmlns="" id="{022E321D-2C02-4C6C-8B06-0205EA9537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8" y="1646"/>
                  <a:ext cx="496" cy="1504"/>
                </a:xfrm>
                <a:custGeom>
                  <a:avLst/>
                  <a:gdLst>
                    <a:gd name="T0" fmla="*/ 319 w 496"/>
                    <a:gd name="T1" fmla="*/ 0 h 1504"/>
                    <a:gd name="T2" fmla="*/ 319 w 496"/>
                    <a:gd name="T3" fmla="*/ 548 h 1504"/>
                    <a:gd name="T4" fmla="*/ 0 w 496"/>
                    <a:gd name="T5" fmla="*/ 548 h 1504"/>
                    <a:gd name="T6" fmla="*/ 0 w 496"/>
                    <a:gd name="T7" fmla="*/ 694 h 1504"/>
                    <a:gd name="T8" fmla="*/ 202 w 496"/>
                    <a:gd name="T9" fmla="*/ 694 h 1504"/>
                    <a:gd name="T10" fmla="*/ 202 w 496"/>
                    <a:gd name="T11" fmla="*/ 895 h 1504"/>
                    <a:gd name="T12" fmla="*/ 496 w 496"/>
                    <a:gd name="T13" fmla="*/ 895 h 1504"/>
                    <a:gd name="T14" fmla="*/ 496 w 496"/>
                    <a:gd name="T15" fmla="*/ 1001 h 1504"/>
                    <a:gd name="T16" fmla="*/ 202 w 496"/>
                    <a:gd name="T17" fmla="*/ 1001 h 1504"/>
                    <a:gd name="T18" fmla="*/ 202 w 496"/>
                    <a:gd name="T19" fmla="*/ 1504 h 15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96"/>
                    <a:gd name="T31" fmla="*/ 0 h 1504"/>
                    <a:gd name="T32" fmla="*/ 496 w 496"/>
                    <a:gd name="T33" fmla="*/ 1504 h 15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96" h="1504">
                      <a:moveTo>
                        <a:pt x="319" y="0"/>
                      </a:moveTo>
                      <a:lnTo>
                        <a:pt x="319" y="548"/>
                      </a:lnTo>
                      <a:lnTo>
                        <a:pt x="0" y="548"/>
                      </a:lnTo>
                      <a:lnTo>
                        <a:pt x="0" y="694"/>
                      </a:lnTo>
                      <a:lnTo>
                        <a:pt x="202" y="694"/>
                      </a:lnTo>
                      <a:lnTo>
                        <a:pt x="202" y="895"/>
                      </a:lnTo>
                      <a:lnTo>
                        <a:pt x="496" y="895"/>
                      </a:lnTo>
                      <a:lnTo>
                        <a:pt x="496" y="1001"/>
                      </a:lnTo>
                      <a:lnTo>
                        <a:pt x="202" y="1001"/>
                      </a:lnTo>
                      <a:lnTo>
                        <a:pt x="202" y="150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222" name="Freeform 54">
                  <a:extLst>
                    <a:ext uri="{FF2B5EF4-FFF2-40B4-BE49-F238E27FC236}">
                      <a16:creationId xmlns:a16="http://schemas.microsoft.com/office/drawing/2014/main" xmlns="" id="{D952DCC4-F528-48C3-B3BE-62528EB4A4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2092"/>
                  <a:ext cx="31" cy="51"/>
                </a:xfrm>
                <a:custGeom>
                  <a:avLst/>
                  <a:gdLst>
                    <a:gd name="T0" fmla="*/ 22 w 31"/>
                    <a:gd name="T1" fmla="*/ 25 h 51"/>
                    <a:gd name="T2" fmla="*/ 31 w 31"/>
                    <a:gd name="T3" fmla="*/ 0 h 51"/>
                    <a:gd name="T4" fmla="*/ 0 w 31"/>
                    <a:gd name="T5" fmla="*/ 0 h 51"/>
                    <a:gd name="T6" fmla="*/ 9 w 31"/>
                    <a:gd name="T7" fmla="*/ 25 h 51"/>
                    <a:gd name="T8" fmla="*/ 15 w 31"/>
                    <a:gd name="T9" fmla="*/ 51 h 51"/>
                    <a:gd name="T10" fmla="*/ 22 w 31"/>
                    <a:gd name="T11" fmla="*/ 25 h 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51"/>
                    <a:gd name="T20" fmla="*/ 31 w 31"/>
                    <a:gd name="T21" fmla="*/ 51 h 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51">
                      <a:moveTo>
                        <a:pt x="22" y="25"/>
                      </a:move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9" y="25"/>
                      </a:lnTo>
                      <a:lnTo>
                        <a:pt x="15" y="51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223" name="Line 55">
                  <a:extLst>
                    <a:ext uri="{FF2B5EF4-FFF2-40B4-BE49-F238E27FC236}">
                      <a16:creationId xmlns:a16="http://schemas.microsoft.com/office/drawing/2014/main" xmlns="" id="{37454B20-BB99-4489-A15C-0031BCA22B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88" y="1893"/>
                  <a:ext cx="1" cy="21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224" name="Freeform 56">
                  <a:extLst>
                    <a:ext uri="{FF2B5EF4-FFF2-40B4-BE49-F238E27FC236}">
                      <a16:creationId xmlns:a16="http://schemas.microsoft.com/office/drawing/2014/main" xmlns="" id="{EF20C2B0-E9FC-4EC5-8B60-E5A8CEA4A8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2081"/>
                  <a:ext cx="62" cy="104"/>
                </a:xfrm>
                <a:custGeom>
                  <a:avLst/>
                  <a:gdLst>
                    <a:gd name="T0" fmla="*/ 45 w 62"/>
                    <a:gd name="T1" fmla="*/ 51 h 104"/>
                    <a:gd name="T2" fmla="*/ 53 w 62"/>
                    <a:gd name="T3" fmla="*/ 25 h 104"/>
                    <a:gd name="T4" fmla="*/ 62 w 62"/>
                    <a:gd name="T5" fmla="*/ 0 h 104"/>
                    <a:gd name="T6" fmla="*/ 0 w 62"/>
                    <a:gd name="T7" fmla="*/ 0 h 104"/>
                    <a:gd name="T8" fmla="*/ 7 w 62"/>
                    <a:gd name="T9" fmla="*/ 20 h 104"/>
                    <a:gd name="T10" fmla="*/ 18 w 62"/>
                    <a:gd name="T11" fmla="*/ 51 h 104"/>
                    <a:gd name="T12" fmla="*/ 27 w 62"/>
                    <a:gd name="T13" fmla="*/ 80 h 104"/>
                    <a:gd name="T14" fmla="*/ 31 w 62"/>
                    <a:gd name="T15" fmla="*/ 104 h 104"/>
                    <a:gd name="T16" fmla="*/ 36 w 62"/>
                    <a:gd name="T17" fmla="*/ 80 h 104"/>
                    <a:gd name="T18" fmla="*/ 45 w 62"/>
                    <a:gd name="T19" fmla="*/ 51 h 1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"/>
                    <a:gd name="T31" fmla="*/ 0 h 104"/>
                    <a:gd name="T32" fmla="*/ 62 w 62"/>
                    <a:gd name="T33" fmla="*/ 104 h 1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" h="104">
                      <a:moveTo>
                        <a:pt x="45" y="51"/>
                      </a:moveTo>
                      <a:lnTo>
                        <a:pt x="53" y="25"/>
                      </a:lnTo>
                      <a:lnTo>
                        <a:pt x="62" y="0"/>
                      </a:lnTo>
                      <a:lnTo>
                        <a:pt x="0" y="0"/>
                      </a:lnTo>
                      <a:lnTo>
                        <a:pt x="7" y="20"/>
                      </a:lnTo>
                      <a:lnTo>
                        <a:pt x="18" y="51"/>
                      </a:lnTo>
                      <a:lnTo>
                        <a:pt x="27" y="80"/>
                      </a:lnTo>
                      <a:lnTo>
                        <a:pt x="31" y="104"/>
                      </a:lnTo>
                      <a:lnTo>
                        <a:pt x="36" y="80"/>
                      </a:lnTo>
                      <a:lnTo>
                        <a:pt x="45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225" name="Freeform 57">
                  <a:extLst>
                    <a:ext uri="{FF2B5EF4-FFF2-40B4-BE49-F238E27FC236}">
                      <a16:creationId xmlns:a16="http://schemas.microsoft.com/office/drawing/2014/main" xmlns="" id="{F5C0231D-865B-4059-97E9-23BBFD265B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2380"/>
                  <a:ext cx="31" cy="51"/>
                </a:xfrm>
                <a:custGeom>
                  <a:avLst/>
                  <a:gdLst>
                    <a:gd name="T0" fmla="*/ 9 w 31"/>
                    <a:gd name="T1" fmla="*/ 26 h 51"/>
                    <a:gd name="T2" fmla="*/ 0 w 31"/>
                    <a:gd name="T3" fmla="*/ 51 h 51"/>
                    <a:gd name="T4" fmla="*/ 31 w 31"/>
                    <a:gd name="T5" fmla="*/ 51 h 51"/>
                    <a:gd name="T6" fmla="*/ 22 w 31"/>
                    <a:gd name="T7" fmla="*/ 26 h 51"/>
                    <a:gd name="T8" fmla="*/ 15 w 31"/>
                    <a:gd name="T9" fmla="*/ 0 h 51"/>
                    <a:gd name="T10" fmla="*/ 9 w 31"/>
                    <a:gd name="T11" fmla="*/ 26 h 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51"/>
                    <a:gd name="T20" fmla="*/ 31 w 31"/>
                    <a:gd name="T21" fmla="*/ 51 h 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51">
                      <a:moveTo>
                        <a:pt x="9" y="26"/>
                      </a:moveTo>
                      <a:lnTo>
                        <a:pt x="0" y="51"/>
                      </a:lnTo>
                      <a:lnTo>
                        <a:pt x="31" y="51"/>
                      </a:lnTo>
                      <a:lnTo>
                        <a:pt x="22" y="26"/>
                      </a:lnTo>
                      <a:lnTo>
                        <a:pt x="15" y="0"/>
                      </a:lnTo>
                      <a:lnTo>
                        <a:pt x="9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226" name="Line 58">
                  <a:extLst>
                    <a:ext uri="{FF2B5EF4-FFF2-40B4-BE49-F238E27FC236}">
                      <a16:creationId xmlns:a16="http://schemas.microsoft.com/office/drawing/2014/main" xmlns="" id="{38929417-B259-4B95-B257-4F4FA58B5D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88" y="2431"/>
                  <a:ext cx="1" cy="21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227" name="Freeform 59">
                  <a:extLst>
                    <a:ext uri="{FF2B5EF4-FFF2-40B4-BE49-F238E27FC236}">
                      <a16:creationId xmlns:a16="http://schemas.microsoft.com/office/drawing/2014/main" xmlns="" id="{FF43DEF2-0E42-47B3-B66E-6A4F24101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2338"/>
                  <a:ext cx="62" cy="104"/>
                </a:xfrm>
                <a:custGeom>
                  <a:avLst/>
                  <a:gdLst>
                    <a:gd name="T0" fmla="*/ 18 w 62"/>
                    <a:gd name="T1" fmla="*/ 53 h 104"/>
                    <a:gd name="T2" fmla="*/ 9 w 62"/>
                    <a:gd name="T3" fmla="*/ 82 h 104"/>
                    <a:gd name="T4" fmla="*/ 0 w 62"/>
                    <a:gd name="T5" fmla="*/ 104 h 104"/>
                    <a:gd name="T6" fmla="*/ 62 w 62"/>
                    <a:gd name="T7" fmla="*/ 104 h 104"/>
                    <a:gd name="T8" fmla="*/ 56 w 62"/>
                    <a:gd name="T9" fmla="*/ 84 h 104"/>
                    <a:gd name="T10" fmla="*/ 45 w 62"/>
                    <a:gd name="T11" fmla="*/ 53 h 104"/>
                    <a:gd name="T12" fmla="*/ 36 w 62"/>
                    <a:gd name="T13" fmla="*/ 24 h 104"/>
                    <a:gd name="T14" fmla="*/ 31 w 62"/>
                    <a:gd name="T15" fmla="*/ 0 h 104"/>
                    <a:gd name="T16" fmla="*/ 27 w 62"/>
                    <a:gd name="T17" fmla="*/ 24 h 104"/>
                    <a:gd name="T18" fmla="*/ 18 w 62"/>
                    <a:gd name="T19" fmla="*/ 53 h 1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"/>
                    <a:gd name="T31" fmla="*/ 0 h 104"/>
                    <a:gd name="T32" fmla="*/ 62 w 62"/>
                    <a:gd name="T33" fmla="*/ 104 h 1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" h="104">
                      <a:moveTo>
                        <a:pt x="18" y="53"/>
                      </a:moveTo>
                      <a:lnTo>
                        <a:pt x="9" y="82"/>
                      </a:lnTo>
                      <a:lnTo>
                        <a:pt x="0" y="104"/>
                      </a:lnTo>
                      <a:lnTo>
                        <a:pt x="62" y="104"/>
                      </a:lnTo>
                      <a:lnTo>
                        <a:pt x="56" y="84"/>
                      </a:lnTo>
                      <a:lnTo>
                        <a:pt x="45" y="53"/>
                      </a:lnTo>
                      <a:lnTo>
                        <a:pt x="36" y="24"/>
                      </a:lnTo>
                      <a:lnTo>
                        <a:pt x="31" y="0"/>
                      </a:lnTo>
                      <a:lnTo>
                        <a:pt x="27" y="24"/>
                      </a:lnTo>
                      <a:lnTo>
                        <a:pt x="18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228" name="Rectangle 60">
                  <a:extLst>
                    <a:ext uri="{FF2B5EF4-FFF2-40B4-BE49-F238E27FC236}">
                      <a16:creationId xmlns:a16="http://schemas.microsoft.com/office/drawing/2014/main" xmlns="" id="{14502131-61CF-4424-98CC-6947C27641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3113"/>
                  <a:ext cx="58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ko-KR" sz="1800">
                      <a:latin typeface="Geneva" charset="0"/>
                      <a:ea typeface="標楷體" pitchFamily="65" charset="-128"/>
                    </a:rPr>
                    <a:t>intensity</a:t>
                  </a:r>
                  <a:endParaRPr kumimoji="1" lang="en-US" altLang="ko-KR" sz="2400">
                    <a:ea typeface="標楷體" pitchFamily="65" charset="-128"/>
                  </a:endParaRPr>
                </a:p>
              </p:txBody>
            </p:sp>
            <p:sp>
              <p:nvSpPr>
                <p:cNvPr id="93229" name="Rectangle 61">
                  <a:extLst>
                    <a:ext uri="{FF2B5EF4-FFF2-40B4-BE49-F238E27FC236}">
                      <a16:creationId xmlns:a16="http://schemas.microsoft.com/office/drawing/2014/main" xmlns="" id="{82E5EA91-7FB4-4439-9952-757883AE4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4" y="1705"/>
                  <a:ext cx="89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1" lang="en-US" altLang="ko-KR" sz="1800">
                      <a:latin typeface="Geneva" charset="0"/>
                      <a:ea typeface="標楷體" pitchFamily="65" charset="-128"/>
                    </a:rPr>
                    <a:t>b</a:t>
                  </a:r>
                  <a:endParaRPr kumimoji="1" lang="en-US" altLang="ko-KR" sz="2400">
                    <a:ea typeface="標楷體" pitchFamily="65" charset="-128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  <p:bldP spid="96261" grpId="0" animBg="1"/>
      <p:bldP spid="25" grpId="0" animBg="1"/>
      <p:bldP spid="96272" grpId="0" animBg="1"/>
      <p:bldP spid="31" grpId="0"/>
      <p:bldP spid="96274" grpId="0"/>
      <p:bldP spid="33" grpId="0"/>
      <p:bldP spid="34" grpId="0"/>
      <p:bldP spid="37" grpId="0" animBg="1"/>
      <p:bldP spid="9628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>
            <a:extLst>
              <a:ext uri="{FF2B5EF4-FFF2-40B4-BE49-F238E27FC236}">
                <a16:creationId xmlns:a16="http://schemas.microsoft.com/office/drawing/2014/main" xmlns="" id="{DC2E76DA-19E5-4B1F-94D0-2DA2F2DC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36613"/>
            <a:ext cx="6629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5">
            <a:extLst>
              <a:ext uri="{FF2B5EF4-FFF2-40B4-BE49-F238E27FC236}">
                <a16:creationId xmlns:a16="http://schemas.microsoft.com/office/drawing/2014/main" xmlns="" id="{6304E1F5-5BFE-4DCB-8FB4-BAA35346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1441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6">
            <a:extLst>
              <a:ext uri="{FF2B5EF4-FFF2-40B4-BE49-F238E27FC236}">
                <a16:creationId xmlns:a16="http://schemas.microsoft.com/office/drawing/2014/main" xmlns="" id="{B021D60D-E1E8-4BAE-934A-CE112750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188913"/>
            <a:ext cx="3214688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3333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House Fly 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ant05">
            <a:extLst>
              <a:ext uri="{FF2B5EF4-FFF2-40B4-BE49-F238E27FC236}">
                <a16:creationId xmlns:a16="http://schemas.microsoft.com/office/drawing/2014/main" xmlns="" id="{D88E1413-8CAD-484C-8822-54732FE7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9688"/>
            <a:ext cx="7186613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5">
            <a:extLst>
              <a:ext uri="{FF2B5EF4-FFF2-40B4-BE49-F238E27FC236}">
                <a16:creationId xmlns:a16="http://schemas.microsoft.com/office/drawing/2014/main" xmlns="" id="{5904ED59-9D8F-4517-B7EA-1CD9098C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524000"/>
            <a:ext cx="105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TW" sz="2400">
                <a:solidFill>
                  <a:srgbClr val="003F3E"/>
                </a:solidFill>
                <a:latin typeface="Times New Roman" panose="02020603050405020304" pitchFamily="18" charset="0"/>
              </a:rPr>
              <a:t>300µ</a:t>
            </a:r>
            <a:r>
              <a:rPr lang="en-US" altLang="ru-RU" sz="2400">
                <a:solidFill>
                  <a:srgbClr val="003F3E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m</a:t>
            </a:r>
            <a:endParaRPr lang="ru-RU" altLang="ru-RU" sz="1800"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98308" name="Line 6">
            <a:extLst>
              <a:ext uri="{FF2B5EF4-FFF2-40B4-BE49-F238E27FC236}">
                <a16:creationId xmlns:a16="http://schemas.microsoft.com/office/drawing/2014/main" xmlns="" id="{33C735CE-1FF8-4D1D-A986-BB70BB157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981200"/>
            <a:ext cx="792163" cy="1588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8309" name="Line 7">
            <a:extLst>
              <a:ext uri="{FF2B5EF4-FFF2-40B4-BE49-F238E27FC236}">
                <a16:creationId xmlns:a16="http://schemas.microsoft.com/office/drawing/2014/main" xmlns="" id="{F5A0170F-BD49-48BC-B26D-45513844A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838200"/>
            <a:ext cx="990600" cy="157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8310" name="Line 8">
            <a:extLst>
              <a:ext uri="{FF2B5EF4-FFF2-40B4-BE49-F238E27FC236}">
                <a16:creationId xmlns:a16="http://schemas.microsoft.com/office/drawing/2014/main" xmlns="" id="{D3089062-B74C-40E8-A411-FCDDA0D307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762000"/>
            <a:ext cx="3498850" cy="11636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8311" name="Rectangle 9">
            <a:extLst>
              <a:ext uri="{FF2B5EF4-FFF2-40B4-BE49-F238E27FC236}">
                <a16:creationId xmlns:a16="http://schemas.microsoft.com/office/drawing/2014/main" xmlns="" id="{6944DDA6-6818-40E1-A11E-6E9F590A7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88913"/>
            <a:ext cx="482441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>
                <a:solidFill>
                  <a:srgbClr val="3333FF"/>
                </a:solidFill>
                <a:latin typeface="Times New Roman" panose="02020603050405020304" pitchFamily="18" charset="0"/>
              </a:rPr>
              <a:t>Microvessels in fly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98312" name="Picture 10" descr="fly">
            <a:extLst>
              <a:ext uri="{FF2B5EF4-FFF2-40B4-BE49-F238E27FC236}">
                <a16:creationId xmlns:a16="http://schemas.microsoft.com/office/drawing/2014/main" xmlns="" id="{0E85CA02-123B-4A30-9D42-218BE219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71438"/>
            <a:ext cx="1100137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/>
      <p:bldP spid="983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Fourier2.jpg">
            <a:hlinkClick r:id="rId4"/>
            <a:extLst>
              <a:ext uri="{FF2B5EF4-FFF2-40B4-BE49-F238E27FC236}">
                <a16:creationId xmlns:a16="http://schemas.microsoft.com/office/drawing/2014/main" xmlns="" id="{8E28AC88-20F1-4FEC-A2FD-A9FDA0100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98575"/>
            <a:ext cx="36464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6">
            <a:extLst>
              <a:ext uri="{FF2B5EF4-FFF2-40B4-BE49-F238E27FC236}">
                <a16:creationId xmlns:a16="http://schemas.microsoft.com/office/drawing/2014/main" xmlns="" id="{B268FC49-1D6A-44B5-B82C-339C0245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292100"/>
            <a:ext cx="5230812" cy="618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Arial" panose="020B0604020202020204" pitchFamily="34" charset="0"/>
              </a:rPr>
              <a:t>Жан Батист Жозеф Фурье (</a:t>
            </a:r>
            <a:r>
              <a:rPr lang="fr-FR" altLang="ru-RU" sz="3600" i="1">
                <a:latin typeface="Arial" panose="020B0604020202020204" pitchFamily="34" charset="0"/>
              </a:rPr>
              <a:t>Jean Baptiste Joseph Fourier</a:t>
            </a:r>
            <a:r>
              <a:rPr lang="ru-RU" altLang="ru-RU" sz="3600">
                <a:latin typeface="Arial" panose="020B0604020202020204" pitchFamily="34" charset="0"/>
              </a:rPr>
              <a:t>; </a:t>
            </a:r>
            <a:r>
              <a:rPr lang="en-US" altLang="ru-RU" sz="3600">
                <a:latin typeface="Arial" panose="020B0604020202020204" pitchFamily="34" charset="0"/>
              </a:rPr>
              <a:t>1768-1830</a:t>
            </a:r>
            <a:r>
              <a:rPr lang="ru-RU" altLang="ru-RU" sz="3600">
                <a:latin typeface="Arial" panose="020B0604020202020204" pitchFamily="34" charset="0"/>
              </a:rPr>
              <a:t>, Париж) математик и физик. </a:t>
            </a:r>
            <a:endParaRPr lang="en-US" altLang="ru-RU" sz="36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latin typeface="Arial" panose="020B0604020202020204" pitchFamily="34" charset="0"/>
              </a:rPr>
              <a:t>Его имя внесено в список величайших ученых Франции, помещённый на первом этаже Эйфелевой башни.</a:t>
            </a:r>
          </a:p>
        </p:txBody>
      </p:sp>
      <p:graphicFrame>
        <p:nvGraphicFramePr>
          <p:cNvPr id="96260" name="Object 7">
            <a:extLst>
              <a:ext uri="{FF2B5EF4-FFF2-40B4-BE49-F238E27FC236}">
                <a16:creationId xmlns:a16="http://schemas.microsoft.com/office/drawing/2014/main" xmlns="" id="{65C32AD4-4497-4522-9E96-52D90B4804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2" name="Документ" r:id="rId6" imgW="533400" imgH="547116" progId="Word.Document.8">
                  <p:embed/>
                </p:oleObj>
              </mc:Choice>
              <mc:Fallback>
                <p:oleObj name="Документ" r:id="rId6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Wilhelm Conrad Röntgen (1845--1923).jpg">
            <a:hlinkClick r:id="rId3"/>
            <a:extLst>
              <a:ext uri="{FF2B5EF4-FFF2-40B4-BE49-F238E27FC236}">
                <a16:creationId xmlns:a16="http://schemas.microsoft.com/office/drawing/2014/main" xmlns="" id="{B06B126C-6DBD-4C14-B8DE-D79BBFC7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11138"/>
            <a:ext cx="390525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5">
            <a:extLst>
              <a:ext uri="{FF2B5EF4-FFF2-40B4-BE49-F238E27FC236}">
                <a16:creationId xmlns:a16="http://schemas.microsoft.com/office/drawing/2014/main" xmlns="" id="{BE660BDC-830B-4436-9382-751304E3E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33375"/>
            <a:ext cx="4968875" cy="5508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panose="020B0604020202020204" pitchFamily="34" charset="0"/>
              </a:rPr>
              <a:t>Вильгельм Конрад Рентген (</a:t>
            </a:r>
            <a:r>
              <a:rPr lang="en-US" altLang="ru-RU">
                <a:latin typeface="Arial" panose="020B0604020202020204" pitchFamily="34" charset="0"/>
              </a:rPr>
              <a:t>Wilhelm Conrad R</a:t>
            </a:r>
            <a:r>
              <a:rPr lang="ru-RU" altLang="ru-RU">
                <a:latin typeface="Arial" panose="020B0604020202020204" pitchFamily="34" charset="0"/>
              </a:rPr>
              <a:t>ö</a:t>
            </a:r>
            <a:r>
              <a:rPr lang="en-US" altLang="ru-RU">
                <a:latin typeface="Arial" panose="020B0604020202020204" pitchFamily="34" charset="0"/>
              </a:rPr>
              <a:t>ntgen</a:t>
            </a:r>
            <a:r>
              <a:rPr lang="ru-RU" altLang="ru-RU">
                <a:latin typeface="Arial" panose="020B0604020202020204" pitchFamily="34" charset="0"/>
              </a:rPr>
              <a:t> 1845-1923 , Германская империя, Университет Мюнхена, научный руководитель Август Кундт)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</a:t>
            </a:r>
            <a:r>
              <a:rPr lang="ru-RU" altLang="ru-RU">
                <a:latin typeface="Arial" panose="020B0604020202020204" pitchFamily="34" charset="0"/>
              </a:rPr>
              <a:t> 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(1901)</a:t>
            </a:r>
            <a:r>
              <a:rPr lang="ru-RU" altLang="ru-RU">
                <a:latin typeface="Arial" panose="020B0604020202020204" pitchFamily="34" charset="0"/>
              </a:rPr>
              <a:t> 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по физике за открытие </a:t>
            </a:r>
            <a:r>
              <a:rPr lang="en-US" altLang="ru-RU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-излучения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 descr="4391">
            <a:extLst>
              <a:ext uri="{FF2B5EF4-FFF2-40B4-BE49-F238E27FC236}">
                <a16:creationId xmlns:a16="http://schemas.microsoft.com/office/drawing/2014/main" xmlns="" id="{858B21AF-4C87-4A61-ADF2-92177FB8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635375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6">
            <a:extLst>
              <a:ext uri="{FF2B5EF4-FFF2-40B4-BE49-F238E27FC236}">
                <a16:creationId xmlns:a16="http://schemas.microsoft.com/office/drawing/2014/main" xmlns="" id="{8B555271-679A-43D7-A557-992E15CA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3" y="923925"/>
            <a:ext cx="5348287" cy="452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Лауэ Макс Теодор Феликс фон</a:t>
            </a: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>
                <a:latin typeface="Arial" panose="020B0604020202020204" pitchFamily="34" charset="0"/>
              </a:rPr>
              <a:t>(</a:t>
            </a:r>
            <a:r>
              <a:rPr lang="de-DE" altLang="ru-RU" i="1">
                <a:latin typeface="Arial" panose="020B0604020202020204" pitchFamily="34" charset="0"/>
              </a:rPr>
              <a:t>Max von Laue</a:t>
            </a:r>
            <a:r>
              <a:rPr lang="ru-RU" altLang="ru-RU">
                <a:latin typeface="Arial" panose="020B0604020202020204" pitchFamily="34" charset="0"/>
              </a:rPr>
              <a:t>; 1879-960 Германия, немецкий физик)</a:t>
            </a: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ru-RU" altLang="ru-RU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премии по физике в 1914 г. «за открытие дифракции рентгеновских лучей на кристаллах».</a:t>
            </a:r>
            <a:r>
              <a:rPr lang="ru-RU" altLang="ru-RU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Портрет">
            <a:extLst>
              <a:ext uri="{FF2B5EF4-FFF2-40B4-BE49-F238E27FC236}">
                <a16:creationId xmlns:a16="http://schemas.microsoft.com/office/drawing/2014/main" xmlns="" id="{76FAE465-849F-4F67-8A85-A5F92073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369728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6">
            <a:extLst>
              <a:ext uri="{FF2B5EF4-FFF2-40B4-BE49-F238E27FC236}">
                <a16:creationId xmlns:a16="http://schemas.microsoft.com/office/drawing/2014/main" xmlns="" id="{4847D993-4E42-4C14-8BE0-43C9E382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908050"/>
            <a:ext cx="5364162" cy="4832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сэр Уильям Генри Брэгг</a:t>
            </a:r>
            <a:r>
              <a:rPr lang="en-US" altLang="ru-RU" sz="280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(</a:t>
            </a:r>
            <a:r>
              <a:rPr lang="ru-RU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Sir William Henry Bragg</a:t>
            </a:r>
            <a:r>
              <a:rPr lang="en-US" altLang="ru-RU" sz="2800" i="1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solidFill>
                  <a:srgbClr val="3333FF"/>
                </a:solidFill>
                <a:latin typeface="Arial" panose="020B0604020202020204" pitchFamily="34" charset="0"/>
              </a:rPr>
              <a:t>1862 –1942)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latin typeface="Arial" panose="020B0604020202020204" pitchFamily="34" charset="0"/>
              </a:rPr>
              <a:t> Английский физик,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 по физике за создание основ рентгеноструктурного анализа1915 год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(совместно со своим сыном У.Л.Бреггом</a:t>
            </a:r>
            <a:r>
              <a:rPr lang="ru-RU" altLang="ru-RU" sz="1800">
                <a:solidFill>
                  <a:srgbClr val="FF0000"/>
                </a:solidFill>
                <a:latin typeface="Arial" panose="020B0604020202020204" pitchFamily="34" charset="0"/>
              </a:rPr>
              <a:t>) </a:t>
            </a:r>
          </a:p>
        </p:txBody>
      </p:sp>
      <p:graphicFrame>
        <p:nvGraphicFramePr>
          <p:cNvPr id="99332" name="Object 7">
            <a:extLst>
              <a:ext uri="{FF2B5EF4-FFF2-40B4-BE49-F238E27FC236}">
                <a16:creationId xmlns:a16="http://schemas.microsoft.com/office/drawing/2014/main" xmlns="" id="{FA0CEF6C-BA96-4983-991C-3C20EFC06D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4" name="Документ" r:id="rId5" imgW="533400" imgH="547116" progId="Word.Document.8">
                  <p:embed/>
                </p:oleObj>
              </mc:Choice>
              <mc:Fallback>
                <p:oleObj name="Документ" r:id="rId5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5">
            <a:extLst>
              <a:ext uri="{FF2B5EF4-FFF2-40B4-BE49-F238E27FC236}">
                <a16:creationId xmlns:a16="http://schemas.microsoft.com/office/drawing/2014/main" xmlns="" id="{FB0E5A67-48D6-4919-8E3C-F35D48CB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854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pic>
        <p:nvPicPr>
          <p:cNvPr id="283654" name="Picture 6" descr="12359824725d40">
            <a:extLst>
              <a:ext uri="{FF2B5EF4-FFF2-40B4-BE49-F238E27FC236}">
                <a16:creationId xmlns:a16="http://schemas.microsoft.com/office/drawing/2014/main" xmlns="" id="{4C2ABC28-9FA2-4B09-84B7-F8883B94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1925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9">
            <a:extLst>
              <a:ext uri="{FF2B5EF4-FFF2-40B4-BE49-F238E27FC236}">
                <a16:creationId xmlns:a16="http://schemas.microsoft.com/office/drawing/2014/main" xmlns="" id="{5C05F48A-50ED-4A73-A542-FEA83F2EE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538" y="620713"/>
            <a:ext cx="4843462" cy="554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В 1962 Френсис Крик,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Дж. Уотсоном 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М. Уилкинсом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Нобелевская премия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по физиологии и медицине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  <a:latin typeface="Arial" panose="020B0604020202020204" pitchFamily="34" charset="0"/>
              </a:rPr>
              <a:t>«за открытие молекулярной структуры нуклеиновых кислот и ее роли в передаче наследственной информации».</a:t>
            </a:r>
            <a:r>
              <a:rPr lang="ru-RU" altLang="ru-RU" sz="2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00357" name="Object 7">
            <a:extLst>
              <a:ext uri="{FF2B5EF4-FFF2-40B4-BE49-F238E27FC236}">
                <a16:creationId xmlns:a16="http://schemas.microsoft.com/office/drawing/2014/main" xmlns="" id="{FC47CF5D-E02F-47AB-AD76-B88D623D2C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9" name="Документ" r:id="rId5" imgW="533400" imgH="547116" progId="Word.Document.8">
                  <p:embed/>
                </p:oleObj>
              </mc:Choice>
              <mc:Fallback>
                <p:oleObj name="Документ" r:id="rId5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6" name="Rectangle 8">
            <a:extLst>
              <a:ext uri="{FF2B5EF4-FFF2-40B4-BE49-F238E27FC236}">
                <a16:creationId xmlns:a16="http://schemas.microsoft.com/office/drawing/2014/main" xmlns="" id="{6CA88887-04DF-4A60-B592-180D4558D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57563"/>
            <a:ext cx="8642350" cy="3167062"/>
          </a:xfrm>
          <a:prstGeom prst="rect">
            <a:avLst/>
          </a:prstGeom>
          <a:solidFill>
            <a:schemeClr val="bg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xmlns="" id="{99E6B3B0-720D-411F-9F8D-ABBF896A9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33375"/>
            <a:ext cx="6121400" cy="2808288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78852" name="Picture 4" descr="Debay_P">
            <a:extLst>
              <a:ext uri="{FF2B5EF4-FFF2-40B4-BE49-F238E27FC236}">
                <a16:creationId xmlns:a16="http://schemas.microsoft.com/office/drawing/2014/main" xmlns="" id="{0AC54E60-7E0F-455C-B7D7-5D71E2D00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0685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>
            <a:extLst>
              <a:ext uri="{FF2B5EF4-FFF2-40B4-BE49-F238E27FC236}">
                <a16:creationId xmlns:a16="http://schemas.microsoft.com/office/drawing/2014/main" xmlns="" id="{EC2E30F6-1CCE-4120-A360-035ED5EC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49263"/>
            <a:ext cx="61214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Петер Йозеф Вильгельм Дебай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anose="020B0604020202020204" pitchFamily="34" charset="0"/>
              </a:rPr>
              <a:t>(Peter Joseph Wilhelm Debye)</a:t>
            </a:r>
            <a:endParaRPr lang="ru-RU" altLang="ru-RU" sz="180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Arial" panose="020B0604020202020204" pitchFamily="34" charset="0"/>
              </a:rPr>
              <a:t>(24.03.1884 - 02.11.1966)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Дебай (Debve) Петер Йозеф Вильгельм, физик</a:t>
            </a:r>
            <a:r>
              <a:rPr lang="en-US" altLang="ru-RU" sz="1600">
                <a:solidFill>
                  <a:srgbClr val="3333FF"/>
                </a:solidFill>
                <a:latin typeface="Arial" panose="020B0604020202020204" pitchFamily="34" charset="0"/>
              </a:rPr>
              <a:t>-</a:t>
            </a: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теоретик. По национальности голландец. Окончил Высшую техническую школу в Ахене (1905) и Мюнхенский университет (1910). Профессор в Цюрихе (1911 и 1920), Утрехте (1912), Гёттингене (1914), Лейпциге (1927), Берлине (1935). Директор Кайзер-Вильгельм института физики в Берлине (1935). С 1940 профессор Корнеллского университета в Итаке (США).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xmlns="" id="{45A48E56-DDF1-4297-9D4F-EEB044571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57563"/>
            <a:ext cx="858996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latin typeface="Arial" panose="020B0604020202020204" pitchFamily="34" charset="0"/>
              </a:rPr>
              <a:t>В 1912 Дебай предложил модель твёрдого тела, с помощью которой он доказал, что при низких температурах теплоёмкость кристаллической решётки пропорциональна кубу абсолютной температуры, а также дал теорию теплопроводности диэлектрических кристаллов. В этой модели Д. ввёл понятие т.н. Дебая температуры. Разработал дипольную теорию диэлектриков, основанную на представлении о молекулах как о жёстких диполях. Его метод наблюдения интерференции рентгеновских лучей в кристаллических порошках и жидкостях (Дебая - Шеррера метод) нашёл практическое применение в исследовании структуры веществ. Д. принадлежит также ряд работ по теории твёрдого тела, атома, проводимости электролитов и др. Именем Д. названа единица измерения дипольных моментов – дебай. Дебай заложил основы современной статистической физики.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CC0000"/>
                </a:solidFill>
                <a:latin typeface="Arial" panose="020B0604020202020204" pitchFamily="34" charset="0"/>
              </a:rPr>
              <a:t>Нобелевская премия по физике (1936).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6" grpId="0" animBg="1"/>
      <p:bldP spid="78855" grpId="0" animBg="1"/>
      <p:bldP spid="78853" grpId="0"/>
      <p:bldP spid="7885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5">
            <a:extLst>
              <a:ext uri="{FF2B5EF4-FFF2-40B4-BE49-F238E27FC236}">
                <a16:creationId xmlns:a16="http://schemas.microsoft.com/office/drawing/2014/main" xmlns="" id="{4FC368BF-99DF-439E-84D1-20BE7F29A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5256212" cy="6862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Вульф Георгий Викторович (1863-1925)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Русский ученый-кристаллограф. После революции Вульф возглавлял кафедру минералогии и кристаллографии на Московских высших женских курсах, с 1918 года он профессор Московского университета. В 1921 году его избрали членом-корреспондентом АН СССР.</a:t>
            </a:r>
            <a:b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</a:br>
            <a:r>
              <a:rPr lang="ru-RU" altLang="ru-RU" sz="2000">
                <a:solidFill>
                  <a:srgbClr val="3333FF"/>
                </a:solidFill>
                <a:latin typeface="Arial" panose="020B0604020202020204" pitchFamily="34" charset="0"/>
              </a:rPr>
              <a:t>Он разработал простой графический метод обработки результатов измерений кристаллов с помощью специальной стереографической сетки, названной его именем, одновременно с английским ученым У. Л. Брэггом вывел формулу, лежащую в основе рентгено-структурного анализа, поставил первые в России рентгено-структурные исследования. В годы Первой мировой войны Вульф и его сотрудники разработали новый способ изготовления рентгеновских экранов, нашедший применение в медицине.</a:t>
            </a:r>
          </a:p>
        </p:txBody>
      </p:sp>
      <p:pic>
        <p:nvPicPr>
          <p:cNvPr id="102403" name="Picture 6" descr="vulfface">
            <a:extLst>
              <a:ext uri="{FF2B5EF4-FFF2-40B4-BE49-F238E27FC236}">
                <a16:creationId xmlns:a16="http://schemas.microsoft.com/office/drawing/2014/main" xmlns="" id="{136F1119-4AB0-45B1-A4CF-E626F0D2E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779838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4040</Words>
  <Application>Microsoft Office PowerPoint</Application>
  <PresentationFormat>Экран (4:3)</PresentationFormat>
  <Paragraphs>617</Paragraphs>
  <Slides>113</Slides>
  <Notes>44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113</vt:i4>
      </vt:variant>
    </vt:vector>
  </HeadingPairs>
  <TitlesOfParts>
    <vt:vector size="117" baseType="lpstr">
      <vt:lpstr>Тема Office</vt:lpstr>
      <vt:lpstr>Документ</vt:lpstr>
      <vt:lpstr>Equation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Ernest</dc:creator>
  <cp:lastModifiedBy>Suvorov</cp:lastModifiedBy>
  <cp:revision>14</cp:revision>
  <dcterms:created xsi:type="dcterms:W3CDTF">2016-03-11T12:21:47Z</dcterms:created>
  <dcterms:modified xsi:type="dcterms:W3CDTF">2024-03-20T09:27:26Z</dcterms:modified>
</cp:coreProperties>
</file>